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</p:sldIdLst>
  <p:sldSz cx="18288000" cy="10287000"/>
  <p:notesSz cx="6858000" cy="9144000"/>
  <p:embeddedFontLst>
    <p:embeddedFont>
      <p:font typeface="Open Sans" panose="020B0604020202020204" charset="0"/>
      <p:regular r:id="rId42"/>
    </p:embeddedFont>
    <p:embeddedFont>
      <p:font typeface="Open Sans Bold" panose="020B0604020202020204" charset="0"/>
      <p:regular r:id="rId43"/>
    </p:embeddedFont>
    <p:embeddedFont>
      <p:font typeface="Aileron Bold" panose="020B0604020202020204" charset="0"/>
      <p:regular r:id="rId44"/>
    </p:embeddedFont>
    <p:embeddedFont>
      <p:font typeface="Aileron Ultra-Bold" panose="020B0604020202020204" charset="0"/>
      <p:regular r:id="rId45"/>
    </p:embeddedFont>
    <p:embeddedFont>
      <p:font typeface="Inter Bold" panose="020B0604020202020204" charset="0"/>
      <p:regular r:id="rId46"/>
    </p:embeddedFont>
    <p:embeddedFont>
      <p:font typeface="Inter" panose="020B0604020202020204" charset="0"/>
      <p:regular r:id="rId47"/>
    </p:embeddedFont>
    <p:embeddedFont>
      <p:font typeface="Calibri" panose="020F0502020204030204" pitchFamily="34" charset="0"/>
      <p:regular r:id="rId48"/>
      <p:bold r:id="rId49"/>
    </p:embeddedFont>
    <p:embeddedFont>
      <p:font typeface="Aileron" panose="020B0604020202020204" charset="0"/>
      <p:regular r:id="rId50"/>
    </p:embeddedFont>
    <p:embeddedFont>
      <p:font typeface="Garet Bold" panose="020B0604020202020204" charset="0"/>
      <p:regular r:id="rId51"/>
    </p:embeddedFont>
    <p:embeddedFont>
      <p:font typeface="Garet" panose="020B0604020202020204" charset="0"/>
      <p:regular r:id="rId5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6" d="100"/>
          <a:sy n="56" d="100"/>
        </p:scale>
        <p:origin x="610" y="-2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50" Type="http://schemas.openxmlformats.org/officeDocument/2006/relationships/font" Target="fonts/font9.fntdata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4.fntdata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3.fntdata"/><Relationship Id="rId52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2.fntdata"/><Relationship Id="rId48" Type="http://schemas.openxmlformats.org/officeDocument/2006/relationships/font" Target="fonts/font7.fntdata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10.fntdata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8.sv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23.svg"/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12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21.svg"/><Relationship Id="rId5" Type="http://schemas.openxmlformats.org/officeDocument/2006/relationships/image" Target="../media/image15.svg"/><Relationship Id="rId10" Type="http://schemas.openxmlformats.org/officeDocument/2006/relationships/image" Target="../media/image12.png"/><Relationship Id="rId4" Type="http://schemas.openxmlformats.org/officeDocument/2006/relationships/image" Target="../media/image9.png"/><Relationship Id="rId9" Type="http://schemas.openxmlformats.org/officeDocument/2006/relationships/image" Target="../media/image19.svg"/><Relationship Id="rId1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1842469" y="0"/>
            <a:ext cx="5416831" cy="12022429"/>
            <a:chOff x="0" y="0"/>
            <a:chExt cx="2858770" cy="634492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58770" cy="6344920"/>
            </a:xfrm>
            <a:custGeom>
              <a:avLst/>
              <a:gdLst/>
              <a:ahLst/>
              <a:cxnLst/>
              <a:rect l="l" t="t" r="r" b="b"/>
              <a:pathLst>
                <a:path w="2858770" h="6344920">
                  <a:moveTo>
                    <a:pt x="1827530" y="6344920"/>
                  </a:moveTo>
                  <a:lnTo>
                    <a:pt x="0" y="6344920"/>
                  </a:lnTo>
                  <a:lnTo>
                    <a:pt x="0" y="1031240"/>
                  </a:lnTo>
                  <a:cubicBezTo>
                    <a:pt x="0" y="461010"/>
                    <a:pt x="461010" y="0"/>
                    <a:pt x="1031240" y="0"/>
                  </a:cubicBezTo>
                  <a:lnTo>
                    <a:pt x="2858770" y="0"/>
                  </a:lnTo>
                  <a:lnTo>
                    <a:pt x="2858770" y="5313680"/>
                  </a:lnTo>
                  <a:cubicBezTo>
                    <a:pt x="2858770" y="5883910"/>
                    <a:pt x="2397760" y="6344920"/>
                    <a:pt x="1827530" y="6344920"/>
                  </a:cubicBezTo>
                  <a:close/>
                </a:path>
              </a:pathLst>
            </a:custGeom>
            <a:blipFill>
              <a:blip r:embed="rId2"/>
              <a:stretch>
                <a:fillRect l="-81328" r="-81328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7259300" y="7109187"/>
            <a:ext cx="1028700" cy="3177813"/>
            <a:chOff x="0" y="0"/>
            <a:chExt cx="812800" cy="251086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2510865"/>
            </a:xfrm>
            <a:custGeom>
              <a:avLst/>
              <a:gdLst/>
              <a:ahLst/>
              <a:cxnLst/>
              <a:rect l="l" t="t" r="r" b="b"/>
              <a:pathLst>
                <a:path w="812800" h="2510865">
                  <a:moveTo>
                    <a:pt x="0" y="0"/>
                  </a:moveTo>
                  <a:lnTo>
                    <a:pt x="812800" y="0"/>
                  </a:lnTo>
                  <a:lnTo>
                    <a:pt x="812800" y="2510865"/>
                  </a:lnTo>
                  <a:lnTo>
                    <a:pt x="0" y="2510865"/>
                  </a:lnTo>
                  <a:close/>
                </a:path>
              </a:pathLst>
            </a:custGeom>
            <a:solidFill>
              <a:srgbClr val="0345E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812800" cy="25489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0" y="7109187"/>
            <a:ext cx="11842469" cy="3177813"/>
            <a:chOff x="0" y="0"/>
            <a:chExt cx="9357013" cy="251086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9357013" cy="2510865"/>
            </a:xfrm>
            <a:custGeom>
              <a:avLst/>
              <a:gdLst/>
              <a:ahLst/>
              <a:cxnLst/>
              <a:rect l="l" t="t" r="r" b="b"/>
              <a:pathLst>
                <a:path w="9357013" h="2510865">
                  <a:moveTo>
                    <a:pt x="0" y="0"/>
                  </a:moveTo>
                  <a:lnTo>
                    <a:pt x="9357013" y="0"/>
                  </a:lnTo>
                  <a:lnTo>
                    <a:pt x="9357013" y="2510865"/>
                  </a:lnTo>
                  <a:lnTo>
                    <a:pt x="0" y="2510865"/>
                  </a:lnTo>
                  <a:close/>
                </a:path>
              </a:pathLst>
            </a:custGeom>
            <a:solidFill>
              <a:srgbClr val="F6F6F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9357013" cy="25489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7259300" y="0"/>
            <a:ext cx="1028700" cy="1028700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345E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-609914" y="0"/>
            <a:ext cx="1694792" cy="10287000"/>
            <a:chOff x="0" y="0"/>
            <a:chExt cx="446365" cy="2709333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446365" cy="2709333"/>
            </a:xfrm>
            <a:custGeom>
              <a:avLst/>
              <a:gdLst/>
              <a:ahLst/>
              <a:cxnLst/>
              <a:rect l="l" t="t" r="r" b="b"/>
              <a:pathLst>
                <a:path w="446365" h="2709333">
                  <a:moveTo>
                    <a:pt x="223183" y="0"/>
                  </a:moveTo>
                  <a:lnTo>
                    <a:pt x="223183" y="0"/>
                  </a:lnTo>
                  <a:cubicBezTo>
                    <a:pt x="282374" y="0"/>
                    <a:pt x="339142" y="23514"/>
                    <a:pt x="380996" y="65369"/>
                  </a:cubicBezTo>
                  <a:cubicBezTo>
                    <a:pt x="422851" y="107224"/>
                    <a:pt x="446365" y="163991"/>
                    <a:pt x="446365" y="223183"/>
                  </a:cubicBezTo>
                  <a:lnTo>
                    <a:pt x="446365" y="2486151"/>
                  </a:lnTo>
                  <a:cubicBezTo>
                    <a:pt x="446365" y="2609411"/>
                    <a:pt x="346443" y="2709333"/>
                    <a:pt x="223183" y="2709333"/>
                  </a:cubicBezTo>
                  <a:lnTo>
                    <a:pt x="223183" y="2709333"/>
                  </a:lnTo>
                  <a:cubicBezTo>
                    <a:pt x="99922" y="2709333"/>
                    <a:pt x="0" y="2609411"/>
                    <a:pt x="0" y="2486151"/>
                  </a:cubicBezTo>
                  <a:lnTo>
                    <a:pt x="0" y="223183"/>
                  </a:lnTo>
                  <a:cubicBezTo>
                    <a:pt x="0" y="99922"/>
                    <a:pt x="99922" y="0"/>
                    <a:pt x="223183" y="0"/>
                  </a:cubicBezTo>
                  <a:close/>
                </a:path>
              </a:pathLst>
            </a:custGeom>
            <a:solidFill>
              <a:srgbClr val="0345E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446365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624423" y="5611404"/>
            <a:ext cx="4176257" cy="545802"/>
            <a:chOff x="0" y="0"/>
            <a:chExt cx="1099919" cy="14375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099919" cy="143750"/>
            </a:xfrm>
            <a:custGeom>
              <a:avLst/>
              <a:gdLst/>
              <a:ahLst/>
              <a:cxnLst/>
              <a:rect l="l" t="t" r="r" b="b"/>
              <a:pathLst>
                <a:path w="1099919" h="143750">
                  <a:moveTo>
                    <a:pt x="71875" y="0"/>
                  </a:moveTo>
                  <a:lnTo>
                    <a:pt x="1028044" y="0"/>
                  </a:lnTo>
                  <a:cubicBezTo>
                    <a:pt x="1067740" y="0"/>
                    <a:pt x="1099919" y="32180"/>
                    <a:pt x="1099919" y="71875"/>
                  </a:cubicBezTo>
                  <a:lnTo>
                    <a:pt x="1099919" y="71875"/>
                  </a:lnTo>
                  <a:cubicBezTo>
                    <a:pt x="1099919" y="90938"/>
                    <a:pt x="1092347" y="109219"/>
                    <a:pt x="1078868" y="122699"/>
                  </a:cubicBezTo>
                  <a:cubicBezTo>
                    <a:pt x="1065389" y="136178"/>
                    <a:pt x="1047107" y="143750"/>
                    <a:pt x="1028044" y="143750"/>
                  </a:cubicBezTo>
                  <a:lnTo>
                    <a:pt x="71875" y="143750"/>
                  </a:lnTo>
                  <a:cubicBezTo>
                    <a:pt x="52813" y="143750"/>
                    <a:pt x="34531" y="136178"/>
                    <a:pt x="21052" y="122699"/>
                  </a:cubicBezTo>
                  <a:cubicBezTo>
                    <a:pt x="7573" y="109219"/>
                    <a:pt x="0" y="90938"/>
                    <a:pt x="0" y="71875"/>
                  </a:cubicBezTo>
                  <a:lnTo>
                    <a:pt x="0" y="71875"/>
                  </a:lnTo>
                  <a:cubicBezTo>
                    <a:pt x="0" y="52813"/>
                    <a:pt x="7573" y="34531"/>
                    <a:pt x="21052" y="21052"/>
                  </a:cubicBezTo>
                  <a:cubicBezTo>
                    <a:pt x="34531" y="7573"/>
                    <a:pt x="52813" y="0"/>
                    <a:pt x="71875" y="0"/>
                  </a:cubicBezTo>
                  <a:close/>
                </a:path>
              </a:pathLst>
            </a:custGeom>
            <a:solidFill>
              <a:srgbClr val="0345E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28575"/>
              <a:ext cx="1099919" cy="1723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0853887" y="786854"/>
            <a:ext cx="1977164" cy="1977164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199699" y="0"/>
                  </a:moveTo>
                  <a:lnTo>
                    <a:pt x="613101" y="0"/>
                  </a:lnTo>
                  <a:cubicBezTo>
                    <a:pt x="666064" y="0"/>
                    <a:pt x="716859" y="21040"/>
                    <a:pt x="754309" y="58491"/>
                  </a:cubicBezTo>
                  <a:cubicBezTo>
                    <a:pt x="791760" y="95941"/>
                    <a:pt x="812800" y="146736"/>
                    <a:pt x="812800" y="199699"/>
                  </a:cubicBezTo>
                  <a:lnTo>
                    <a:pt x="812800" y="613101"/>
                  </a:lnTo>
                  <a:cubicBezTo>
                    <a:pt x="812800" y="666064"/>
                    <a:pt x="791760" y="716859"/>
                    <a:pt x="754309" y="754309"/>
                  </a:cubicBezTo>
                  <a:cubicBezTo>
                    <a:pt x="716859" y="791760"/>
                    <a:pt x="666064" y="812800"/>
                    <a:pt x="613101" y="812800"/>
                  </a:cubicBezTo>
                  <a:lnTo>
                    <a:pt x="199699" y="812800"/>
                  </a:lnTo>
                  <a:cubicBezTo>
                    <a:pt x="146736" y="812800"/>
                    <a:pt x="95941" y="791760"/>
                    <a:pt x="58491" y="754309"/>
                  </a:cubicBezTo>
                  <a:cubicBezTo>
                    <a:pt x="21040" y="716859"/>
                    <a:pt x="0" y="666064"/>
                    <a:pt x="0" y="613101"/>
                  </a:cubicBezTo>
                  <a:lnTo>
                    <a:pt x="0" y="199699"/>
                  </a:lnTo>
                  <a:cubicBezTo>
                    <a:pt x="0" y="146736"/>
                    <a:pt x="21040" y="95941"/>
                    <a:pt x="58491" y="58491"/>
                  </a:cubicBezTo>
                  <a:cubicBezTo>
                    <a:pt x="95941" y="21040"/>
                    <a:pt x="146736" y="0"/>
                    <a:pt x="199699" y="0"/>
                  </a:cubicBezTo>
                  <a:close/>
                </a:path>
              </a:pathLst>
            </a:custGeom>
            <a:solidFill>
              <a:srgbClr val="0345E4">
                <a:alpha val="29804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8484493" y="9014056"/>
            <a:ext cx="2545888" cy="2545888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0345E4">
                  <a:alpha val="9804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624423" y="8176318"/>
            <a:ext cx="402697" cy="402697"/>
            <a:chOff x="0" y="0"/>
            <a:chExt cx="812800" cy="8128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345E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1624423" y="8782174"/>
            <a:ext cx="402697" cy="402697"/>
            <a:chOff x="0" y="0"/>
            <a:chExt cx="812800" cy="81280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345E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1" name="Freeform 31"/>
          <p:cNvSpPr/>
          <p:nvPr/>
        </p:nvSpPr>
        <p:spPr>
          <a:xfrm>
            <a:off x="0" y="0"/>
            <a:ext cx="1924707" cy="571796"/>
          </a:xfrm>
          <a:custGeom>
            <a:avLst/>
            <a:gdLst/>
            <a:ahLst/>
            <a:cxnLst/>
            <a:rect l="l" t="t" r="r" b="b"/>
            <a:pathLst>
              <a:path w="1924707" h="571796">
                <a:moveTo>
                  <a:pt x="0" y="0"/>
                </a:moveTo>
                <a:lnTo>
                  <a:pt x="1924707" y="0"/>
                </a:lnTo>
                <a:lnTo>
                  <a:pt x="1924707" y="571796"/>
                </a:lnTo>
                <a:lnTo>
                  <a:pt x="0" y="57179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2" name="TextBox 32"/>
          <p:cNvSpPr txBox="1"/>
          <p:nvPr/>
        </p:nvSpPr>
        <p:spPr>
          <a:xfrm>
            <a:off x="2293629" y="8149701"/>
            <a:ext cx="6590957" cy="448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25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Thanks to Our instructor Eng. Mostafa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2293629" y="8786091"/>
            <a:ext cx="5827219" cy="448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25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Thanks to Next Academy 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579351" y="2624979"/>
            <a:ext cx="9451030" cy="2232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65"/>
              </a:lnSpc>
            </a:pPr>
            <a:r>
              <a:rPr lang="en-US" sz="5100" b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Oracle Order Management Implementation for the Food Industry</a:t>
            </a:r>
          </a:p>
        </p:txBody>
      </p:sp>
    </p:spTree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2783352"/>
            <a:ext cx="9825404" cy="5635733"/>
            <a:chOff x="0" y="0"/>
            <a:chExt cx="7981950" cy="4578350"/>
          </a:xfrm>
        </p:grpSpPr>
        <p:sp>
          <p:nvSpPr>
            <p:cNvPr id="3" name="Freeform 3"/>
            <p:cNvSpPr/>
            <p:nvPr/>
          </p:nvSpPr>
          <p:spPr>
            <a:xfrm>
              <a:off x="765810" y="21590"/>
              <a:ext cx="6451600" cy="4326890"/>
            </a:xfrm>
            <a:custGeom>
              <a:avLst/>
              <a:gdLst/>
              <a:ahLst/>
              <a:cxnLst/>
              <a:rect l="l" t="t" r="r" b="b"/>
              <a:pathLst>
                <a:path w="6451600" h="432689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0" y="0"/>
              <a:ext cx="7981950" cy="4542790"/>
            </a:xfrm>
            <a:custGeom>
              <a:avLst/>
              <a:gdLst/>
              <a:ahLst/>
              <a:cxnLst/>
              <a:rect l="l" t="t" r="r" b="b"/>
              <a:pathLst>
                <a:path w="7981950" h="454279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96969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3460750" y="4349750"/>
              <a:ext cx="1059180" cy="96520"/>
            </a:xfrm>
            <a:custGeom>
              <a:avLst/>
              <a:gdLst/>
              <a:ahLst/>
              <a:cxnLst/>
              <a:rect l="l" t="t" r="r" b="b"/>
              <a:pathLst>
                <a:path w="1059180" h="9652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72717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163830" y="4542790"/>
              <a:ext cx="7654290" cy="35560"/>
            </a:xfrm>
            <a:custGeom>
              <a:avLst/>
              <a:gdLst/>
              <a:ahLst/>
              <a:cxnLst/>
              <a:rect l="l" t="t" r="r" b="b"/>
              <a:pathLst>
                <a:path w="7654290" h="3556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72717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962660" y="276860"/>
              <a:ext cx="6055360" cy="3789680"/>
            </a:xfrm>
            <a:custGeom>
              <a:avLst/>
              <a:gdLst/>
              <a:ahLst/>
              <a:cxnLst/>
              <a:rect l="l" t="t" r="r" b="b"/>
              <a:pathLst>
                <a:path w="6055360" h="378968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2"/>
              <a:stretch>
                <a:fillRect r="-58943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8462596" y="2783352"/>
            <a:ext cx="9825404" cy="5635733"/>
            <a:chOff x="0" y="0"/>
            <a:chExt cx="7981950" cy="4578350"/>
          </a:xfrm>
        </p:grpSpPr>
        <p:sp>
          <p:nvSpPr>
            <p:cNvPr id="9" name="Freeform 9"/>
            <p:cNvSpPr/>
            <p:nvPr/>
          </p:nvSpPr>
          <p:spPr>
            <a:xfrm>
              <a:off x="765810" y="21590"/>
              <a:ext cx="6451600" cy="4326890"/>
            </a:xfrm>
            <a:custGeom>
              <a:avLst/>
              <a:gdLst/>
              <a:ahLst/>
              <a:cxnLst/>
              <a:rect l="l" t="t" r="r" b="b"/>
              <a:pathLst>
                <a:path w="6451600" h="432689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0" y="0"/>
              <a:ext cx="7981950" cy="4542790"/>
            </a:xfrm>
            <a:custGeom>
              <a:avLst/>
              <a:gdLst/>
              <a:ahLst/>
              <a:cxnLst/>
              <a:rect l="l" t="t" r="r" b="b"/>
              <a:pathLst>
                <a:path w="7981950" h="454279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96969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3460750" y="4349750"/>
              <a:ext cx="1059180" cy="96520"/>
            </a:xfrm>
            <a:custGeom>
              <a:avLst/>
              <a:gdLst/>
              <a:ahLst/>
              <a:cxnLst/>
              <a:rect l="l" t="t" r="r" b="b"/>
              <a:pathLst>
                <a:path w="1059180" h="9652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72717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163830" y="4542790"/>
              <a:ext cx="7654290" cy="35560"/>
            </a:xfrm>
            <a:custGeom>
              <a:avLst/>
              <a:gdLst/>
              <a:ahLst/>
              <a:cxnLst/>
              <a:rect l="l" t="t" r="r" b="b"/>
              <a:pathLst>
                <a:path w="7654290" h="3556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72717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962660" y="276860"/>
              <a:ext cx="6055360" cy="3789680"/>
            </a:xfrm>
            <a:custGeom>
              <a:avLst/>
              <a:gdLst/>
              <a:ahLst/>
              <a:cxnLst/>
              <a:rect l="l" t="t" r="r" b="b"/>
              <a:pathLst>
                <a:path w="6055360" h="378968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3"/>
              <a:stretch>
                <a:fillRect l="-778" r="-21635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3951575" y="1587853"/>
            <a:ext cx="10951142" cy="5878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16"/>
              </a:lnSpc>
              <a:spcBef>
                <a:spcPct val="0"/>
              </a:spcBef>
            </a:pPr>
            <a:r>
              <a:rPr lang="en-US" sz="3600" b="1" spc="107">
                <a:solidFill>
                  <a:srgbClr val="191919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PROCESS FOR CREATING AN ORDER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12919457" y="8414693"/>
            <a:ext cx="3744615" cy="3744615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0345E4">
                  <a:alpha val="19608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-2220274" y="-1238341"/>
            <a:ext cx="3744615" cy="3744615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0345E4">
                  <a:alpha val="19608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2518049" y="8414693"/>
            <a:ext cx="3744615" cy="3744615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0345E4">
                  <a:alpha val="19608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4" name="Freeform 24"/>
          <p:cNvSpPr/>
          <p:nvPr/>
        </p:nvSpPr>
        <p:spPr>
          <a:xfrm>
            <a:off x="0" y="0"/>
            <a:ext cx="1924707" cy="571796"/>
          </a:xfrm>
          <a:custGeom>
            <a:avLst/>
            <a:gdLst/>
            <a:ahLst/>
            <a:cxnLst/>
            <a:rect l="l" t="t" r="r" b="b"/>
            <a:pathLst>
              <a:path w="1924707" h="571796">
                <a:moveTo>
                  <a:pt x="0" y="0"/>
                </a:moveTo>
                <a:lnTo>
                  <a:pt x="1924707" y="0"/>
                </a:lnTo>
                <a:lnTo>
                  <a:pt x="1924707" y="571796"/>
                </a:lnTo>
                <a:lnTo>
                  <a:pt x="0" y="57179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2783352"/>
            <a:ext cx="9825404" cy="5635733"/>
            <a:chOff x="0" y="0"/>
            <a:chExt cx="7981950" cy="4578350"/>
          </a:xfrm>
        </p:grpSpPr>
        <p:sp>
          <p:nvSpPr>
            <p:cNvPr id="3" name="Freeform 3"/>
            <p:cNvSpPr/>
            <p:nvPr/>
          </p:nvSpPr>
          <p:spPr>
            <a:xfrm>
              <a:off x="765810" y="21590"/>
              <a:ext cx="6451600" cy="4326890"/>
            </a:xfrm>
            <a:custGeom>
              <a:avLst/>
              <a:gdLst/>
              <a:ahLst/>
              <a:cxnLst/>
              <a:rect l="l" t="t" r="r" b="b"/>
              <a:pathLst>
                <a:path w="6451600" h="432689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0" y="0"/>
              <a:ext cx="7981950" cy="4542790"/>
            </a:xfrm>
            <a:custGeom>
              <a:avLst/>
              <a:gdLst/>
              <a:ahLst/>
              <a:cxnLst/>
              <a:rect l="l" t="t" r="r" b="b"/>
              <a:pathLst>
                <a:path w="7981950" h="454279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96969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3460750" y="4349750"/>
              <a:ext cx="1059180" cy="96520"/>
            </a:xfrm>
            <a:custGeom>
              <a:avLst/>
              <a:gdLst/>
              <a:ahLst/>
              <a:cxnLst/>
              <a:rect l="l" t="t" r="r" b="b"/>
              <a:pathLst>
                <a:path w="1059180" h="9652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72717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163830" y="4542790"/>
              <a:ext cx="7654290" cy="35560"/>
            </a:xfrm>
            <a:custGeom>
              <a:avLst/>
              <a:gdLst/>
              <a:ahLst/>
              <a:cxnLst/>
              <a:rect l="l" t="t" r="r" b="b"/>
              <a:pathLst>
                <a:path w="7654290" h="3556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72717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962660" y="276860"/>
              <a:ext cx="6055360" cy="3789680"/>
            </a:xfrm>
            <a:custGeom>
              <a:avLst/>
              <a:gdLst/>
              <a:ahLst/>
              <a:cxnLst/>
              <a:rect l="l" t="t" r="r" b="b"/>
              <a:pathLst>
                <a:path w="6055360" h="378968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2"/>
              <a:stretch>
                <a:fillRect l="-18447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8462596" y="2783352"/>
            <a:ext cx="9825404" cy="5635733"/>
            <a:chOff x="0" y="0"/>
            <a:chExt cx="7981950" cy="4578350"/>
          </a:xfrm>
        </p:grpSpPr>
        <p:sp>
          <p:nvSpPr>
            <p:cNvPr id="9" name="Freeform 9"/>
            <p:cNvSpPr/>
            <p:nvPr/>
          </p:nvSpPr>
          <p:spPr>
            <a:xfrm>
              <a:off x="765810" y="21590"/>
              <a:ext cx="6451600" cy="4326890"/>
            </a:xfrm>
            <a:custGeom>
              <a:avLst/>
              <a:gdLst/>
              <a:ahLst/>
              <a:cxnLst/>
              <a:rect l="l" t="t" r="r" b="b"/>
              <a:pathLst>
                <a:path w="6451600" h="432689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0" y="0"/>
              <a:ext cx="7981950" cy="4542790"/>
            </a:xfrm>
            <a:custGeom>
              <a:avLst/>
              <a:gdLst/>
              <a:ahLst/>
              <a:cxnLst/>
              <a:rect l="l" t="t" r="r" b="b"/>
              <a:pathLst>
                <a:path w="7981950" h="454279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96969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3460750" y="4349750"/>
              <a:ext cx="1059180" cy="96520"/>
            </a:xfrm>
            <a:custGeom>
              <a:avLst/>
              <a:gdLst/>
              <a:ahLst/>
              <a:cxnLst/>
              <a:rect l="l" t="t" r="r" b="b"/>
              <a:pathLst>
                <a:path w="1059180" h="9652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72717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163830" y="4542790"/>
              <a:ext cx="7654290" cy="35560"/>
            </a:xfrm>
            <a:custGeom>
              <a:avLst/>
              <a:gdLst/>
              <a:ahLst/>
              <a:cxnLst/>
              <a:rect l="l" t="t" r="r" b="b"/>
              <a:pathLst>
                <a:path w="7654290" h="3556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72717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962660" y="276860"/>
              <a:ext cx="6055360" cy="3789680"/>
            </a:xfrm>
            <a:custGeom>
              <a:avLst/>
              <a:gdLst/>
              <a:ahLst/>
              <a:cxnLst/>
              <a:rect l="l" t="t" r="r" b="b"/>
              <a:pathLst>
                <a:path w="6055360" h="378968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3"/>
              <a:stretch>
                <a:fillRect l="-70648" r="-83499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3951575" y="1587853"/>
            <a:ext cx="10951142" cy="5878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16"/>
              </a:lnSpc>
              <a:spcBef>
                <a:spcPct val="0"/>
              </a:spcBef>
            </a:pPr>
            <a:r>
              <a:rPr lang="en-US" sz="3600" b="1" spc="107">
                <a:solidFill>
                  <a:srgbClr val="191919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PROCESS FOR CREATING AN ORDER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12919457" y="8414693"/>
            <a:ext cx="3744615" cy="3744615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0345E4">
                  <a:alpha val="19608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-2220274" y="-1238341"/>
            <a:ext cx="3744615" cy="3744615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0345E4">
                  <a:alpha val="19608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2518049" y="8414693"/>
            <a:ext cx="3744615" cy="3744615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0345E4">
                  <a:alpha val="19608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4" name="Freeform 24"/>
          <p:cNvSpPr/>
          <p:nvPr/>
        </p:nvSpPr>
        <p:spPr>
          <a:xfrm>
            <a:off x="0" y="0"/>
            <a:ext cx="1924707" cy="571796"/>
          </a:xfrm>
          <a:custGeom>
            <a:avLst/>
            <a:gdLst/>
            <a:ahLst/>
            <a:cxnLst/>
            <a:rect l="l" t="t" r="r" b="b"/>
            <a:pathLst>
              <a:path w="1924707" h="571796">
                <a:moveTo>
                  <a:pt x="0" y="0"/>
                </a:moveTo>
                <a:lnTo>
                  <a:pt x="1924707" y="0"/>
                </a:lnTo>
                <a:lnTo>
                  <a:pt x="1924707" y="571796"/>
                </a:lnTo>
                <a:lnTo>
                  <a:pt x="0" y="57179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710914" y="1759944"/>
            <a:ext cx="14866172" cy="8527056"/>
            <a:chOff x="0" y="0"/>
            <a:chExt cx="7981950" cy="4578350"/>
          </a:xfrm>
        </p:grpSpPr>
        <p:sp>
          <p:nvSpPr>
            <p:cNvPr id="3" name="Freeform 3"/>
            <p:cNvSpPr/>
            <p:nvPr/>
          </p:nvSpPr>
          <p:spPr>
            <a:xfrm>
              <a:off x="765810" y="21590"/>
              <a:ext cx="6451600" cy="4326890"/>
            </a:xfrm>
            <a:custGeom>
              <a:avLst/>
              <a:gdLst/>
              <a:ahLst/>
              <a:cxnLst/>
              <a:rect l="l" t="t" r="r" b="b"/>
              <a:pathLst>
                <a:path w="6451600" h="432689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0" y="0"/>
              <a:ext cx="7981950" cy="4542790"/>
            </a:xfrm>
            <a:custGeom>
              <a:avLst/>
              <a:gdLst/>
              <a:ahLst/>
              <a:cxnLst/>
              <a:rect l="l" t="t" r="r" b="b"/>
              <a:pathLst>
                <a:path w="7981950" h="454279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96969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3460750" y="4349750"/>
              <a:ext cx="1059180" cy="96520"/>
            </a:xfrm>
            <a:custGeom>
              <a:avLst/>
              <a:gdLst/>
              <a:ahLst/>
              <a:cxnLst/>
              <a:rect l="l" t="t" r="r" b="b"/>
              <a:pathLst>
                <a:path w="1059180" h="9652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72717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163830" y="4542790"/>
              <a:ext cx="7654290" cy="35560"/>
            </a:xfrm>
            <a:custGeom>
              <a:avLst/>
              <a:gdLst/>
              <a:ahLst/>
              <a:cxnLst/>
              <a:rect l="l" t="t" r="r" b="b"/>
              <a:pathLst>
                <a:path w="7654290" h="3556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72717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962660" y="276860"/>
              <a:ext cx="6055360" cy="3789680"/>
            </a:xfrm>
            <a:custGeom>
              <a:avLst/>
              <a:gdLst/>
              <a:ahLst/>
              <a:cxnLst/>
              <a:rect l="l" t="t" r="r" b="b"/>
              <a:pathLst>
                <a:path w="6055360" h="378968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2"/>
              <a:stretch>
                <a:fillRect l="-2953" r="-6562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3668429" y="440817"/>
            <a:ext cx="10951142" cy="5878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16"/>
              </a:lnSpc>
              <a:spcBef>
                <a:spcPct val="0"/>
              </a:spcBef>
            </a:pPr>
            <a:r>
              <a:rPr lang="en-US" sz="3600" b="1" spc="107">
                <a:solidFill>
                  <a:srgbClr val="191919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PROCESS FOR CREATING AN ORDER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16978494" y="8414693"/>
            <a:ext cx="3744615" cy="3744615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0345E4">
                  <a:alpha val="19608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-2220274" y="-1238341"/>
            <a:ext cx="3744615" cy="3744615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0345E4">
                  <a:alpha val="19608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6577086" y="8414693"/>
            <a:ext cx="3744615" cy="3744615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0345E4">
                  <a:alpha val="19608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8" name="Freeform 18"/>
          <p:cNvSpPr/>
          <p:nvPr/>
        </p:nvSpPr>
        <p:spPr>
          <a:xfrm>
            <a:off x="0" y="0"/>
            <a:ext cx="1924707" cy="571796"/>
          </a:xfrm>
          <a:custGeom>
            <a:avLst/>
            <a:gdLst/>
            <a:ahLst/>
            <a:cxnLst/>
            <a:rect l="l" t="t" r="r" b="b"/>
            <a:pathLst>
              <a:path w="1924707" h="571796">
                <a:moveTo>
                  <a:pt x="0" y="0"/>
                </a:moveTo>
                <a:lnTo>
                  <a:pt x="1924707" y="0"/>
                </a:lnTo>
                <a:lnTo>
                  <a:pt x="1924707" y="571796"/>
                </a:lnTo>
                <a:lnTo>
                  <a:pt x="0" y="57179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2783352"/>
            <a:ext cx="9825404" cy="5635733"/>
            <a:chOff x="0" y="0"/>
            <a:chExt cx="7981950" cy="4578350"/>
          </a:xfrm>
        </p:grpSpPr>
        <p:sp>
          <p:nvSpPr>
            <p:cNvPr id="3" name="Freeform 3"/>
            <p:cNvSpPr/>
            <p:nvPr/>
          </p:nvSpPr>
          <p:spPr>
            <a:xfrm>
              <a:off x="765810" y="21590"/>
              <a:ext cx="6451600" cy="4326890"/>
            </a:xfrm>
            <a:custGeom>
              <a:avLst/>
              <a:gdLst/>
              <a:ahLst/>
              <a:cxnLst/>
              <a:rect l="l" t="t" r="r" b="b"/>
              <a:pathLst>
                <a:path w="6451600" h="432689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0" y="0"/>
              <a:ext cx="7981950" cy="4542790"/>
            </a:xfrm>
            <a:custGeom>
              <a:avLst/>
              <a:gdLst/>
              <a:ahLst/>
              <a:cxnLst/>
              <a:rect l="l" t="t" r="r" b="b"/>
              <a:pathLst>
                <a:path w="7981950" h="454279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96969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3460750" y="4349750"/>
              <a:ext cx="1059180" cy="96520"/>
            </a:xfrm>
            <a:custGeom>
              <a:avLst/>
              <a:gdLst/>
              <a:ahLst/>
              <a:cxnLst/>
              <a:rect l="l" t="t" r="r" b="b"/>
              <a:pathLst>
                <a:path w="1059180" h="9652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72717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163830" y="4542790"/>
              <a:ext cx="7654290" cy="35560"/>
            </a:xfrm>
            <a:custGeom>
              <a:avLst/>
              <a:gdLst/>
              <a:ahLst/>
              <a:cxnLst/>
              <a:rect l="l" t="t" r="r" b="b"/>
              <a:pathLst>
                <a:path w="7654290" h="3556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72717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962660" y="276860"/>
              <a:ext cx="6055360" cy="3789680"/>
            </a:xfrm>
            <a:custGeom>
              <a:avLst/>
              <a:gdLst/>
              <a:ahLst/>
              <a:cxnLst/>
              <a:rect l="l" t="t" r="r" b="b"/>
              <a:pathLst>
                <a:path w="6055360" h="378968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2"/>
              <a:stretch>
                <a:fillRect l="-4469" r="-56518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8462596" y="2783352"/>
            <a:ext cx="9825404" cy="5635733"/>
            <a:chOff x="0" y="0"/>
            <a:chExt cx="7981950" cy="4578350"/>
          </a:xfrm>
        </p:grpSpPr>
        <p:sp>
          <p:nvSpPr>
            <p:cNvPr id="9" name="Freeform 9"/>
            <p:cNvSpPr/>
            <p:nvPr/>
          </p:nvSpPr>
          <p:spPr>
            <a:xfrm>
              <a:off x="765810" y="21590"/>
              <a:ext cx="6451600" cy="4326890"/>
            </a:xfrm>
            <a:custGeom>
              <a:avLst/>
              <a:gdLst/>
              <a:ahLst/>
              <a:cxnLst/>
              <a:rect l="l" t="t" r="r" b="b"/>
              <a:pathLst>
                <a:path w="6451600" h="432689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0" y="0"/>
              <a:ext cx="7981950" cy="4542790"/>
            </a:xfrm>
            <a:custGeom>
              <a:avLst/>
              <a:gdLst/>
              <a:ahLst/>
              <a:cxnLst/>
              <a:rect l="l" t="t" r="r" b="b"/>
              <a:pathLst>
                <a:path w="7981950" h="454279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96969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3460750" y="4349750"/>
              <a:ext cx="1059180" cy="96520"/>
            </a:xfrm>
            <a:custGeom>
              <a:avLst/>
              <a:gdLst/>
              <a:ahLst/>
              <a:cxnLst/>
              <a:rect l="l" t="t" r="r" b="b"/>
              <a:pathLst>
                <a:path w="1059180" h="9652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72717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163830" y="4542790"/>
              <a:ext cx="7654290" cy="35560"/>
            </a:xfrm>
            <a:custGeom>
              <a:avLst/>
              <a:gdLst/>
              <a:ahLst/>
              <a:cxnLst/>
              <a:rect l="l" t="t" r="r" b="b"/>
              <a:pathLst>
                <a:path w="7654290" h="3556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72717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962660" y="276860"/>
              <a:ext cx="6055360" cy="3789680"/>
            </a:xfrm>
            <a:custGeom>
              <a:avLst/>
              <a:gdLst/>
              <a:ahLst/>
              <a:cxnLst/>
              <a:rect l="l" t="t" r="r" b="b"/>
              <a:pathLst>
                <a:path w="6055360" h="378968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3"/>
              <a:stretch>
                <a:fillRect l="-8126" r="-29799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3951575" y="1587853"/>
            <a:ext cx="10951142" cy="5878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16"/>
              </a:lnSpc>
              <a:spcBef>
                <a:spcPct val="0"/>
              </a:spcBef>
            </a:pPr>
            <a:r>
              <a:rPr lang="en-US" sz="3600" b="1" spc="107">
                <a:solidFill>
                  <a:srgbClr val="191919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CREATE PRICE LIST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12919457" y="8414693"/>
            <a:ext cx="3744615" cy="3744615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0345E4">
                  <a:alpha val="19608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-2220274" y="-1238341"/>
            <a:ext cx="3744615" cy="3744615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0345E4">
                  <a:alpha val="19608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2518049" y="8414693"/>
            <a:ext cx="3744615" cy="3744615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0345E4">
                  <a:alpha val="19608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4" name="Freeform 24"/>
          <p:cNvSpPr/>
          <p:nvPr/>
        </p:nvSpPr>
        <p:spPr>
          <a:xfrm>
            <a:off x="0" y="0"/>
            <a:ext cx="1924707" cy="571796"/>
          </a:xfrm>
          <a:custGeom>
            <a:avLst/>
            <a:gdLst/>
            <a:ahLst/>
            <a:cxnLst/>
            <a:rect l="l" t="t" r="r" b="b"/>
            <a:pathLst>
              <a:path w="1924707" h="571796">
                <a:moveTo>
                  <a:pt x="0" y="0"/>
                </a:moveTo>
                <a:lnTo>
                  <a:pt x="1924707" y="0"/>
                </a:lnTo>
                <a:lnTo>
                  <a:pt x="1924707" y="571796"/>
                </a:lnTo>
                <a:lnTo>
                  <a:pt x="0" y="57179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2783352"/>
            <a:ext cx="9825404" cy="5635733"/>
            <a:chOff x="0" y="0"/>
            <a:chExt cx="7981950" cy="4578350"/>
          </a:xfrm>
        </p:grpSpPr>
        <p:sp>
          <p:nvSpPr>
            <p:cNvPr id="3" name="Freeform 3"/>
            <p:cNvSpPr/>
            <p:nvPr/>
          </p:nvSpPr>
          <p:spPr>
            <a:xfrm>
              <a:off x="765810" y="21590"/>
              <a:ext cx="6451600" cy="4326890"/>
            </a:xfrm>
            <a:custGeom>
              <a:avLst/>
              <a:gdLst/>
              <a:ahLst/>
              <a:cxnLst/>
              <a:rect l="l" t="t" r="r" b="b"/>
              <a:pathLst>
                <a:path w="6451600" h="432689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0" y="0"/>
              <a:ext cx="7981950" cy="4542790"/>
            </a:xfrm>
            <a:custGeom>
              <a:avLst/>
              <a:gdLst/>
              <a:ahLst/>
              <a:cxnLst/>
              <a:rect l="l" t="t" r="r" b="b"/>
              <a:pathLst>
                <a:path w="7981950" h="454279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96969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3460750" y="4349750"/>
              <a:ext cx="1059180" cy="96520"/>
            </a:xfrm>
            <a:custGeom>
              <a:avLst/>
              <a:gdLst/>
              <a:ahLst/>
              <a:cxnLst/>
              <a:rect l="l" t="t" r="r" b="b"/>
              <a:pathLst>
                <a:path w="1059180" h="9652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72717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163830" y="4542790"/>
              <a:ext cx="7654290" cy="35560"/>
            </a:xfrm>
            <a:custGeom>
              <a:avLst/>
              <a:gdLst/>
              <a:ahLst/>
              <a:cxnLst/>
              <a:rect l="l" t="t" r="r" b="b"/>
              <a:pathLst>
                <a:path w="7654290" h="3556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72717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962660" y="276860"/>
              <a:ext cx="6055360" cy="3789680"/>
            </a:xfrm>
            <a:custGeom>
              <a:avLst/>
              <a:gdLst/>
              <a:ahLst/>
              <a:cxnLst/>
              <a:rect l="l" t="t" r="r" b="b"/>
              <a:pathLst>
                <a:path w="6055360" h="378968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2"/>
              <a:stretch>
                <a:fillRect l="-5605" r="-64113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8462596" y="2783352"/>
            <a:ext cx="9825404" cy="5635733"/>
            <a:chOff x="0" y="0"/>
            <a:chExt cx="7981950" cy="4578350"/>
          </a:xfrm>
        </p:grpSpPr>
        <p:sp>
          <p:nvSpPr>
            <p:cNvPr id="9" name="Freeform 9"/>
            <p:cNvSpPr/>
            <p:nvPr/>
          </p:nvSpPr>
          <p:spPr>
            <a:xfrm>
              <a:off x="765810" y="21590"/>
              <a:ext cx="6451600" cy="4326890"/>
            </a:xfrm>
            <a:custGeom>
              <a:avLst/>
              <a:gdLst/>
              <a:ahLst/>
              <a:cxnLst/>
              <a:rect l="l" t="t" r="r" b="b"/>
              <a:pathLst>
                <a:path w="6451600" h="432689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0" y="0"/>
              <a:ext cx="7981950" cy="4542790"/>
            </a:xfrm>
            <a:custGeom>
              <a:avLst/>
              <a:gdLst/>
              <a:ahLst/>
              <a:cxnLst/>
              <a:rect l="l" t="t" r="r" b="b"/>
              <a:pathLst>
                <a:path w="7981950" h="454279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96969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3460750" y="4349750"/>
              <a:ext cx="1059180" cy="96520"/>
            </a:xfrm>
            <a:custGeom>
              <a:avLst/>
              <a:gdLst/>
              <a:ahLst/>
              <a:cxnLst/>
              <a:rect l="l" t="t" r="r" b="b"/>
              <a:pathLst>
                <a:path w="1059180" h="9652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72717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163830" y="4542790"/>
              <a:ext cx="7654290" cy="35560"/>
            </a:xfrm>
            <a:custGeom>
              <a:avLst/>
              <a:gdLst/>
              <a:ahLst/>
              <a:cxnLst/>
              <a:rect l="l" t="t" r="r" b="b"/>
              <a:pathLst>
                <a:path w="7654290" h="3556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72717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962660" y="276860"/>
              <a:ext cx="6055360" cy="3789680"/>
            </a:xfrm>
            <a:custGeom>
              <a:avLst/>
              <a:gdLst/>
              <a:ahLst/>
              <a:cxnLst/>
              <a:rect l="l" t="t" r="r" b="b"/>
              <a:pathLst>
                <a:path w="6055360" h="378968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3"/>
              <a:stretch>
                <a:fillRect t="-1331" b="-133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3951575" y="1587853"/>
            <a:ext cx="10951142" cy="5878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16"/>
              </a:lnSpc>
              <a:spcBef>
                <a:spcPct val="0"/>
              </a:spcBef>
            </a:pPr>
            <a:r>
              <a:rPr lang="en-US" sz="3600" b="1" spc="107">
                <a:solidFill>
                  <a:srgbClr val="191919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CREATE PRICE LIST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12919457" y="8414693"/>
            <a:ext cx="3744615" cy="3744615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0345E4">
                  <a:alpha val="19608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-2220274" y="-1238341"/>
            <a:ext cx="3744615" cy="3744615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0345E4">
                  <a:alpha val="19608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2518049" y="8414693"/>
            <a:ext cx="3744615" cy="3744615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0345E4">
                  <a:alpha val="19608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4" name="Freeform 24"/>
          <p:cNvSpPr/>
          <p:nvPr/>
        </p:nvSpPr>
        <p:spPr>
          <a:xfrm>
            <a:off x="0" y="0"/>
            <a:ext cx="1924707" cy="571796"/>
          </a:xfrm>
          <a:custGeom>
            <a:avLst/>
            <a:gdLst/>
            <a:ahLst/>
            <a:cxnLst/>
            <a:rect l="l" t="t" r="r" b="b"/>
            <a:pathLst>
              <a:path w="1924707" h="571796">
                <a:moveTo>
                  <a:pt x="0" y="0"/>
                </a:moveTo>
                <a:lnTo>
                  <a:pt x="1924707" y="0"/>
                </a:lnTo>
                <a:lnTo>
                  <a:pt x="1924707" y="571796"/>
                </a:lnTo>
                <a:lnTo>
                  <a:pt x="0" y="57179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2783352"/>
            <a:ext cx="9825404" cy="5635733"/>
            <a:chOff x="0" y="0"/>
            <a:chExt cx="7981950" cy="4578350"/>
          </a:xfrm>
        </p:grpSpPr>
        <p:sp>
          <p:nvSpPr>
            <p:cNvPr id="3" name="Freeform 3"/>
            <p:cNvSpPr/>
            <p:nvPr/>
          </p:nvSpPr>
          <p:spPr>
            <a:xfrm>
              <a:off x="765810" y="21590"/>
              <a:ext cx="6451600" cy="4326890"/>
            </a:xfrm>
            <a:custGeom>
              <a:avLst/>
              <a:gdLst/>
              <a:ahLst/>
              <a:cxnLst/>
              <a:rect l="l" t="t" r="r" b="b"/>
              <a:pathLst>
                <a:path w="6451600" h="432689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0" y="0"/>
              <a:ext cx="7981950" cy="4542790"/>
            </a:xfrm>
            <a:custGeom>
              <a:avLst/>
              <a:gdLst/>
              <a:ahLst/>
              <a:cxnLst/>
              <a:rect l="l" t="t" r="r" b="b"/>
              <a:pathLst>
                <a:path w="7981950" h="454279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96969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3460750" y="4349750"/>
              <a:ext cx="1059180" cy="96520"/>
            </a:xfrm>
            <a:custGeom>
              <a:avLst/>
              <a:gdLst/>
              <a:ahLst/>
              <a:cxnLst/>
              <a:rect l="l" t="t" r="r" b="b"/>
              <a:pathLst>
                <a:path w="1059180" h="9652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72717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163830" y="4542790"/>
              <a:ext cx="7654290" cy="35560"/>
            </a:xfrm>
            <a:custGeom>
              <a:avLst/>
              <a:gdLst/>
              <a:ahLst/>
              <a:cxnLst/>
              <a:rect l="l" t="t" r="r" b="b"/>
              <a:pathLst>
                <a:path w="7654290" h="3556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72717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962660" y="276860"/>
              <a:ext cx="6055360" cy="3789680"/>
            </a:xfrm>
            <a:custGeom>
              <a:avLst/>
              <a:gdLst/>
              <a:ahLst/>
              <a:cxnLst/>
              <a:rect l="l" t="t" r="r" b="b"/>
              <a:pathLst>
                <a:path w="6055360" h="378968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2"/>
              <a:stretch>
                <a:fillRect l="-4420" r="-4420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8462596" y="2783352"/>
            <a:ext cx="9825404" cy="5635733"/>
            <a:chOff x="0" y="0"/>
            <a:chExt cx="7981950" cy="4578350"/>
          </a:xfrm>
        </p:grpSpPr>
        <p:sp>
          <p:nvSpPr>
            <p:cNvPr id="9" name="Freeform 9"/>
            <p:cNvSpPr/>
            <p:nvPr/>
          </p:nvSpPr>
          <p:spPr>
            <a:xfrm>
              <a:off x="765810" y="21590"/>
              <a:ext cx="6451600" cy="4326890"/>
            </a:xfrm>
            <a:custGeom>
              <a:avLst/>
              <a:gdLst/>
              <a:ahLst/>
              <a:cxnLst/>
              <a:rect l="l" t="t" r="r" b="b"/>
              <a:pathLst>
                <a:path w="6451600" h="432689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0" y="0"/>
              <a:ext cx="7981950" cy="4542790"/>
            </a:xfrm>
            <a:custGeom>
              <a:avLst/>
              <a:gdLst/>
              <a:ahLst/>
              <a:cxnLst/>
              <a:rect l="l" t="t" r="r" b="b"/>
              <a:pathLst>
                <a:path w="7981950" h="454279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96969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3460750" y="4349750"/>
              <a:ext cx="1059180" cy="96520"/>
            </a:xfrm>
            <a:custGeom>
              <a:avLst/>
              <a:gdLst/>
              <a:ahLst/>
              <a:cxnLst/>
              <a:rect l="l" t="t" r="r" b="b"/>
              <a:pathLst>
                <a:path w="1059180" h="9652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72717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163830" y="4542790"/>
              <a:ext cx="7654290" cy="35560"/>
            </a:xfrm>
            <a:custGeom>
              <a:avLst/>
              <a:gdLst/>
              <a:ahLst/>
              <a:cxnLst/>
              <a:rect l="l" t="t" r="r" b="b"/>
              <a:pathLst>
                <a:path w="7654290" h="3556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72717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962660" y="276860"/>
              <a:ext cx="6055360" cy="3789680"/>
            </a:xfrm>
            <a:custGeom>
              <a:avLst/>
              <a:gdLst/>
              <a:ahLst/>
              <a:cxnLst/>
              <a:rect l="l" t="t" r="r" b="b"/>
              <a:pathLst>
                <a:path w="6055360" h="378968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3"/>
              <a:stretch>
                <a:fillRect l="-7548" r="-7548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3951575" y="1587853"/>
            <a:ext cx="10951142" cy="5878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16"/>
              </a:lnSpc>
              <a:spcBef>
                <a:spcPct val="0"/>
              </a:spcBef>
            </a:pPr>
            <a:r>
              <a:rPr lang="en-US" sz="3600" b="1" spc="107">
                <a:solidFill>
                  <a:srgbClr val="191919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CREATE PRICE LIST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12919457" y="8414693"/>
            <a:ext cx="3744615" cy="3744615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0345E4">
                  <a:alpha val="19608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-2220274" y="-1238341"/>
            <a:ext cx="3744615" cy="3744615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0345E4">
                  <a:alpha val="19608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2518049" y="8414693"/>
            <a:ext cx="3744615" cy="3744615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0345E4">
                  <a:alpha val="19608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4" name="Freeform 24"/>
          <p:cNvSpPr/>
          <p:nvPr/>
        </p:nvSpPr>
        <p:spPr>
          <a:xfrm>
            <a:off x="0" y="0"/>
            <a:ext cx="1924707" cy="571796"/>
          </a:xfrm>
          <a:custGeom>
            <a:avLst/>
            <a:gdLst/>
            <a:ahLst/>
            <a:cxnLst/>
            <a:rect l="l" t="t" r="r" b="b"/>
            <a:pathLst>
              <a:path w="1924707" h="571796">
                <a:moveTo>
                  <a:pt x="0" y="0"/>
                </a:moveTo>
                <a:lnTo>
                  <a:pt x="1924707" y="0"/>
                </a:lnTo>
                <a:lnTo>
                  <a:pt x="1924707" y="571796"/>
                </a:lnTo>
                <a:lnTo>
                  <a:pt x="0" y="57179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710914" y="1759944"/>
            <a:ext cx="14866172" cy="8527056"/>
            <a:chOff x="0" y="0"/>
            <a:chExt cx="7981950" cy="4578350"/>
          </a:xfrm>
        </p:grpSpPr>
        <p:sp>
          <p:nvSpPr>
            <p:cNvPr id="3" name="Freeform 3"/>
            <p:cNvSpPr/>
            <p:nvPr/>
          </p:nvSpPr>
          <p:spPr>
            <a:xfrm>
              <a:off x="765810" y="21590"/>
              <a:ext cx="6451600" cy="4326890"/>
            </a:xfrm>
            <a:custGeom>
              <a:avLst/>
              <a:gdLst/>
              <a:ahLst/>
              <a:cxnLst/>
              <a:rect l="l" t="t" r="r" b="b"/>
              <a:pathLst>
                <a:path w="6451600" h="432689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0" y="0"/>
              <a:ext cx="7981950" cy="4542790"/>
            </a:xfrm>
            <a:custGeom>
              <a:avLst/>
              <a:gdLst/>
              <a:ahLst/>
              <a:cxnLst/>
              <a:rect l="l" t="t" r="r" b="b"/>
              <a:pathLst>
                <a:path w="7981950" h="454279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96969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3460750" y="4349750"/>
              <a:ext cx="1059180" cy="96520"/>
            </a:xfrm>
            <a:custGeom>
              <a:avLst/>
              <a:gdLst/>
              <a:ahLst/>
              <a:cxnLst/>
              <a:rect l="l" t="t" r="r" b="b"/>
              <a:pathLst>
                <a:path w="1059180" h="9652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72717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163830" y="4542790"/>
              <a:ext cx="7654290" cy="35560"/>
            </a:xfrm>
            <a:custGeom>
              <a:avLst/>
              <a:gdLst/>
              <a:ahLst/>
              <a:cxnLst/>
              <a:rect l="l" t="t" r="r" b="b"/>
              <a:pathLst>
                <a:path w="7654290" h="3556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72717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962660" y="276860"/>
              <a:ext cx="6055360" cy="3789680"/>
            </a:xfrm>
            <a:custGeom>
              <a:avLst/>
              <a:gdLst/>
              <a:ahLst/>
              <a:cxnLst/>
              <a:rect l="l" t="t" r="r" b="b"/>
              <a:pathLst>
                <a:path w="6055360" h="378968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2"/>
              <a:stretch>
                <a:fillRect l="-9462" r="-946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3668429" y="440817"/>
            <a:ext cx="10951142" cy="5878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16"/>
              </a:lnSpc>
              <a:spcBef>
                <a:spcPct val="0"/>
              </a:spcBef>
            </a:pPr>
            <a:r>
              <a:rPr lang="en-US" sz="3600" b="1" spc="107">
                <a:solidFill>
                  <a:srgbClr val="191919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CREATE PRICE LIST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16978494" y="8414693"/>
            <a:ext cx="3744615" cy="3744615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0345E4">
                  <a:alpha val="19608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-2220274" y="-1238341"/>
            <a:ext cx="3744615" cy="3744615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0345E4">
                  <a:alpha val="19608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6577086" y="8414693"/>
            <a:ext cx="3744615" cy="3744615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0345E4">
                  <a:alpha val="19608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8" name="Freeform 18"/>
          <p:cNvSpPr/>
          <p:nvPr/>
        </p:nvSpPr>
        <p:spPr>
          <a:xfrm>
            <a:off x="0" y="0"/>
            <a:ext cx="1924707" cy="571796"/>
          </a:xfrm>
          <a:custGeom>
            <a:avLst/>
            <a:gdLst/>
            <a:ahLst/>
            <a:cxnLst/>
            <a:rect l="l" t="t" r="r" b="b"/>
            <a:pathLst>
              <a:path w="1924707" h="571796">
                <a:moveTo>
                  <a:pt x="0" y="0"/>
                </a:moveTo>
                <a:lnTo>
                  <a:pt x="1924707" y="0"/>
                </a:lnTo>
                <a:lnTo>
                  <a:pt x="1924707" y="571796"/>
                </a:lnTo>
                <a:lnTo>
                  <a:pt x="0" y="57179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2783352"/>
            <a:ext cx="9825404" cy="5635733"/>
            <a:chOff x="0" y="0"/>
            <a:chExt cx="7981950" cy="4578350"/>
          </a:xfrm>
        </p:grpSpPr>
        <p:sp>
          <p:nvSpPr>
            <p:cNvPr id="3" name="Freeform 3"/>
            <p:cNvSpPr/>
            <p:nvPr/>
          </p:nvSpPr>
          <p:spPr>
            <a:xfrm>
              <a:off x="765810" y="21590"/>
              <a:ext cx="6451600" cy="4326890"/>
            </a:xfrm>
            <a:custGeom>
              <a:avLst/>
              <a:gdLst/>
              <a:ahLst/>
              <a:cxnLst/>
              <a:rect l="l" t="t" r="r" b="b"/>
              <a:pathLst>
                <a:path w="6451600" h="432689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0" y="0"/>
              <a:ext cx="7981950" cy="4542790"/>
            </a:xfrm>
            <a:custGeom>
              <a:avLst/>
              <a:gdLst/>
              <a:ahLst/>
              <a:cxnLst/>
              <a:rect l="l" t="t" r="r" b="b"/>
              <a:pathLst>
                <a:path w="7981950" h="454279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96969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3460750" y="4349750"/>
              <a:ext cx="1059180" cy="96520"/>
            </a:xfrm>
            <a:custGeom>
              <a:avLst/>
              <a:gdLst/>
              <a:ahLst/>
              <a:cxnLst/>
              <a:rect l="l" t="t" r="r" b="b"/>
              <a:pathLst>
                <a:path w="1059180" h="9652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72717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163830" y="4542790"/>
              <a:ext cx="7654290" cy="35560"/>
            </a:xfrm>
            <a:custGeom>
              <a:avLst/>
              <a:gdLst/>
              <a:ahLst/>
              <a:cxnLst/>
              <a:rect l="l" t="t" r="r" b="b"/>
              <a:pathLst>
                <a:path w="7654290" h="3556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72717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962660" y="276860"/>
              <a:ext cx="6055360" cy="3789680"/>
            </a:xfrm>
            <a:custGeom>
              <a:avLst/>
              <a:gdLst/>
              <a:ahLst/>
              <a:cxnLst/>
              <a:rect l="l" t="t" r="r" b="b"/>
              <a:pathLst>
                <a:path w="6055360" h="378968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2"/>
              <a:stretch>
                <a:fillRect r="-11260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8462596" y="2783352"/>
            <a:ext cx="9825404" cy="5635733"/>
            <a:chOff x="0" y="0"/>
            <a:chExt cx="7981950" cy="4578350"/>
          </a:xfrm>
        </p:grpSpPr>
        <p:sp>
          <p:nvSpPr>
            <p:cNvPr id="9" name="Freeform 9"/>
            <p:cNvSpPr/>
            <p:nvPr/>
          </p:nvSpPr>
          <p:spPr>
            <a:xfrm>
              <a:off x="765810" y="21590"/>
              <a:ext cx="6451600" cy="4326890"/>
            </a:xfrm>
            <a:custGeom>
              <a:avLst/>
              <a:gdLst/>
              <a:ahLst/>
              <a:cxnLst/>
              <a:rect l="l" t="t" r="r" b="b"/>
              <a:pathLst>
                <a:path w="6451600" h="432689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0" y="0"/>
              <a:ext cx="7981950" cy="4542790"/>
            </a:xfrm>
            <a:custGeom>
              <a:avLst/>
              <a:gdLst/>
              <a:ahLst/>
              <a:cxnLst/>
              <a:rect l="l" t="t" r="r" b="b"/>
              <a:pathLst>
                <a:path w="7981950" h="454279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96969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3460750" y="4349750"/>
              <a:ext cx="1059180" cy="96520"/>
            </a:xfrm>
            <a:custGeom>
              <a:avLst/>
              <a:gdLst/>
              <a:ahLst/>
              <a:cxnLst/>
              <a:rect l="l" t="t" r="r" b="b"/>
              <a:pathLst>
                <a:path w="1059180" h="9652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72717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163830" y="4542790"/>
              <a:ext cx="7654290" cy="35560"/>
            </a:xfrm>
            <a:custGeom>
              <a:avLst/>
              <a:gdLst/>
              <a:ahLst/>
              <a:cxnLst/>
              <a:rect l="l" t="t" r="r" b="b"/>
              <a:pathLst>
                <a:path w="7654290" h="3556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72717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962660" y="276860"/>
              <a:ext cx="6055360" cy="3789680"/>
            </a:xfrm>
            <a:custGeom>
              <a:avLst/>
              <a:gdLst/>
              <a:ahLst/>
              <a:cxnLst/>
              <a:rect l="l" t="t" r="r" b="b"/>
              <a:pathLst>
                <a:path w="6055360" h="378968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3"/>
              <a:stretch>
                <a:fillRect t="-2030" b="-2030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3951575" y="1587853"/>
            <a:ext cx="10951142" cy="5878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16"/>
              </a:lnSpc>
              <a:spcBef>
                <a:spcPct val="0"/>
              </a:spcBef>
            </a:pPr>
            <a:r>
              <a:rPr lang="en-US" sz="3600" b="1" spc="107">
                <a:solidFill>
                  <a:srgbClr val="191919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TO VIEW DISCOUNT ON SALES ORDER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12928982" y="8414693"/>
            <a:ext cx="3744615" cy="3744615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0345E4">
                  <a:alpha val="19608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-2210749" y="-1238341"/>
            <a:ext cx="3744615" cy="3744615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0345E4">
                  <a:alpha val="19608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2527574" y="8414693"/>
            <a:ext cx="3744615" cy="3744615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0345E4">
                  <a:alpha val="19608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4" name="Freeform 24"/>
          <p:cNvSpPr/>
          <p:nvPr/>
        </p:nvSpPr>
        <p:spPr>
          <a:xfrm>
            <a:off x="0" y="0"/>
            <a:ext cx="1924707" cy="571796"/>
          </a:xfrm>
          <a:custGeom>
            <a:avLst/>
            <a:gdLst/>
            <a:ahLst/>
            <a:cxnLst/>
            <a:rect l="l" t="t" r="r" b="b"/>
            <a:pathLst>
              <a:path w="1924707" h="571796">
                <a:moveTo>
                  <a:pt x="0" y="0"/>
                </a:moveTo>
                <a:lnTo>
                  <a:pt x="1924707" y="0"/>
                </a:lnTo>
                <a:lnTo>
                  <a:pt x="1924707" y="571796"/>
                </a:lnTo>
                <a:lnTo>
                  <a:pt x="0" y="57179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2783352"/>
            <a:ext cx="9825404" cy="5635733"/>
            <a:chOff x="0" y="0"/>
            <a:chExt cx="7981950" cy="4578350"/>
          </a:xfrm>
        </p:grpSpPr>
        <p:sp>
          <p:nvSpPr>
            <p:cNvPr id="3" name="Freeform 3"/>
            <p:cNvSpPr/>
            <p:nvPr/>
          </p:nvSpPr>
          <p:spPr>
            <a:xfrm>
              <a:off x="765810" y="21590"/>
              <a:ext cx="6451600" cy="4326890"/>
            </a:xfrm>
            <a:custGeom>
              <a:avLst/>
              <a:gdLst/>
              <a:ahLst/>
              <a:cxnLst/>
              <a:rect l="l" t="t" r="r" b="b"/>
              <a:pathLst>
                <a:path w="6451600" h="432689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0" y="0"/>
              <a:ext cx="7981950" cy="4542790"/>
            </a:xfrm>
            <a:custGeom>
              <a:avLst/>
              <a:gdLst/>
              <a:ahLst/>
              <a:cxnLst/>
              <a:rect l="l" t="t" r="r" b="b"/>
              <a:pathLst>
                <a:path w="7981950" h="454279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96969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3460750" y="4349750"/>
              <a:ext cx="1059180" cy="96520"/>
            </a:xfrm>
            <a:custGeom>
              <a:avLst/>
              <a:gdLst/>
              <a:ahLst/>
              <a:cxnLst/>
              <a:rect l="l" t="t" r="r" b="b"/>
              <a:pathLst>
                <a:path w="1059180" h="9652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72717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163830" y="4542790"/>
              <a:ext cx="7654290" cy="35560"/>
            </a:xfrm>
            <a:custGeom>
              <a:avLst/>
              <a:gdLst/>
              <a:ahLst/>
              <a:cxnLst/>
              <a:rect l="l" t="t" r="r" b="b"/>
              <a:pathLst>
                <a:path w="7654290" h="3556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72717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962660" y="276860"/>
              <a:ext cx="6055360" cy="3789680"/>
            </a:xfrm>
            <a:custGeom>
              <a:avLst/>
              <a:gdLst/>
              <a:ahLst/>
              <a:cxnLst/>
              <a:rect l="l" t="t" r="r" b="b"/>
              <a:pathLst>
                <a:path w="6055360" h="378968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2"/>
              <a:stretch>
                <a:fillRect l="-881" r="-88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8462596" y="2783352"/>
            <a:ext cx="9825404" cy="5635733"/>
            <a:chOff x="0" y="0"/>
            <a:chExt cx="7981950" cy="4578350"/>
          </a:xfrm>
        </p:grpSpPr>
        <p:sp>
          <p:nvSpPr>
            <p:cNvPr id="9" name="Freeform 9"/>
            <p:cNvSpPr/>
            <p:nvPr/>
          </p:nvSpPr>
          <p:spPr>
            <a:xfrm>
              <a:off x="765810" y="21590"/>
              <a:ext cx="6451600" cy="4326890"/>
            </a:xfrm>
            <a:custGeom>
              <a:avLst/>
              <a:gdLst/>
              <a:ahLst/>
              <a:cxnLst/>
              <a:rect l="l" t="t" r="r" b="b"/>
              <a:pathLst>
                <a:path w="6451600" h="432689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0" y="0"/>
              <a:ext cx="7981950" cy="4542790"/>
            </a:xfrm>
            <a:custGeom>
              <a:avLst/>
              <a:gdLst/>
              <a:ahLst/>
              <a:cxnLst/>
              <a:rect l="l" t="t" r="r" b="b"/>
              <a:pathLst>
                <a:path w="7981950" h="454279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96969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3460750" y="4349750"/>
              <a:ext cx="1059180" cy="96520"/>
            </a:xfrm>
            <a:custGeom>
              <a:avLst/>
              <a:gdLst/>
              <a:ahLst/>
              <a:cxnLst/>
              <a:rect l="l" t="t" r="r" b="b"/>
              <a:pathLst>
                <a:path w="1059180" h="9652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72717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163830" y="4542790"/>
              <a:ext cx="7654290" cy="35560"/>
            </a:xfrm>
            <a:custGeom>
              <a:avLst/>
              <a:gdLst/>
              <a:ahLst/>
              <a:cxnLst/>
              <a:rect l="l" t="t" r="r" b="b"/>
              <a:pathLst>
                <a:path w="7654290" h="3556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72717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962660" y="276860"/>
              <a:ext cx="6055360" cy="3789680"/>
            </a:xfrm>
            <a:custGeom>
              <a:avLst/>
              <a:gdLst/>
              <a:ahLst/>
              <a:cxnLst/>
              <a:rect l="l" t="t" r="r" b="b"/>
              <a:pathLst>
                <a:path w="6055360" h="378968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3"/>
              <a:stretch>
                <a:fillRect l="-369" r="-369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3951575" y="1587853"/>
            <a:ext cx="10951142" cy="5878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16"/>
              </a:lnSpc>
              <a:spcBef>
                <a:spcPct val="0"/>
              </a:spcBef>
            </a:pPr>
            <a:r>
              <a:rPr lang="en-US" sz="3600" b="1" spc="107">
                <a:solidFill>
                  <a:srgbClr val="191919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TO VIEW DISCOUNT ON SALES ORDER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12919457" y="8414693"/>
            <a:ext cx="3744615" cy="3744615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0345E4">
                  <a:alpha val="19608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-2220274" y="-1238341"/>
            <a:ext cx="3744615" cy="3744615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0345E4">
                  <a:alpha val="19608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2518049" y="8414693"/>
            <a:ext cx="3744615" cy="3744615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0345E4">
                  <a:alpha val="19608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4" name="Freeform 24"/>
          <p:cNvSpPr/>
          <p:nvPr/>
        </p:nvSpPr>
        <p:spPr>
          <a:xfrm>
            <a:off x="0" y="0"/>
            <a:ext cx="1924707" cy="571796"/>
          </a:xfrm>
          <a:custGeom>
            <a:avLst/>
            <a:gdLst/>
            <a:ahLst/>
            <a:cxnLst/>
            <a:rect l="l" t="t" r="r" b="b"/>
            <a:pathLst>
              <a:path w="1924707" h="571796">
                <a:moveTo>
                  <a:pt x="0" y="0"/>
                </a:moveTo>
                <a:lnTo>
                  <a:pt x="1924707" y="0"/>
                </a:lnTo>
                <a:lnTo>
                  <a:pt x="1924707" y="571796"/>
                </a:lnTo>
                <a:lnTo>
                  <a:pt x="0" y="57179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2758100"/>
            <a:ext cx="18288000" cy="1881673"/>
          </a:xfrm>
          <a:custGeom>
            <a:avLst/>
            <a:gdLst/>
            <a:ahLst/>
            <a:cxnLst/>
            <a:rect l="l" t="t" r="r" b="b"/>
            <a:pathLst>
              <a:path w="18288000" h="1881673">
                <a:moveTo>
                  <a:pt x="0" y="0"/>
                </a:moveTo>
                <a:lnTo>
                  <a:pt x="18288000" y="0"/>
                </a:lnTo>
                <a:lnTo>
                  <a:pt x="18288000" y="1881674"/>
                </a:lnTo>
                <a:lnTo>
                  <a:pt x="0" y="18816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900803" y="499354"/>
            <a:ext cx="14681175" cy="8540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4999" b="1" spc="99">
                <a:solidFill>
                  <a:srgbClr val="0345E4"/>
                </a:solidFill>
                <a:latin typeface="Garet Bold"/>
                <a:ea typeface="Garet Bold"/>
                <a:cs typeface="Garet Bold"/>
                <a:sym typeface="Garet Bold"/>
              </a:rPr>
              <a:t>ORDER FULFILLMENT WORKFLOW</a:t>
            </a:r>
          </a:p>
        </p:txBody>
      </p:sp>
      <p:sp>
        <p:nvSpPr>
          <p:cNvPr id="4" name="AutoShape 4"/>
          <p:cNvSpPr/>
          <p:nvPr/>
        </p:nvSpPr>
        <p:spPr>
          <a:xfrm>
            <a:off x="15917323" y="404910"/>
            <a:ext cx="0" cy="1417611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177517" y="3484003"/>
            <a:ext cx="3619278" cy="3822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06"/>
              </a:lnSpc>
            </a:pPr>
            <a:r>
              <a:rPr lang="en-US" sz="2218" b="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Order review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023384" y="3484003"/>
            <a:ext cx="3489670" cy="3822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06"/>
              </a:lnSpc>
            </a:pPr>
            <a:r>
              <a:rPr lang="en-US" sz="2218" b="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inventory allocation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741654" y="3484003"/>
            <a:ext cx="3090735" cy="3822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06"/>
              </a:lnSpc>
            </a:pPr>
            <a:r>
              <a:rPr lang="en-US" sz="2218" b="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Shipping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310664" y="3288516"/>
            <a:ext cx="3100329" cy="773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06"/>
              </a:lnSpc>
            </a:pPr>
            <a:r>
              <a:rPr lang="en-US" sz="2218" b="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Delivery confirmation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16287059" y="8247665"/>
            <a:ext cx="2954728" cy="2954728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0345E4">
                  <a:alpha val="19608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4887243" y="3484003"/>
            <a:ext cx="3090735" cy="3822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06"/>
              </a:lnSpc>
            </a:pPr>
            <a:r>
              <a:rPr lang="en-US" sz="2218" b="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real-time tracking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77517" y="5634639"/>
            <a:ext cx="18304686" cy="3489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99"/>
              </a:lnSpc>
              <a:spcBef>
                <a:spcPct val="0"/>
              </a:spcBef>
            </a:pPr>
            <a:r>
              <a:rPr lang="en-US" sz="2499" b="1" u="none" strike="noStrike" spc="49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STEPS IN THE ORDER FULFILLMENT PROCESS:</a:t>
            </a:r>
          </a:p>
          <a:p>
            <a:pPr marL="0" lvl="0" indent="0" algn="l">
              <a:lnSpc>
                <a:spcPts val="3499"/>
              </a:lnSpc>
              <a:spcBef>
                <a:spcPct val="0"/>
              </a:spcBef>
            </a:pPr>
            <a:endParaRPr lang="en-US" sz="2499" b="1" u="none" strike="noStrike" spc="49">
              <a:solidFill>
                <a:srgbClr val="000000"/>
              </a:solidFill>
              <a:latin typeface="Garet Bold"/>
              <a:ea typeface="Garet Bold"/>
              <a:cs typeface="Garet Bold"/>
              <a:sym typeface="Garet Bold"/>
            </a:endParaRPr>
          </a:p>
          <a:p>
            <a:pPr marL="539749" lvl="1" indent="-269875" algn="l">
              <a:lnSpc>
                <a:spcPts val="3499"/>
              </a:lnSpc>
              <a:buFont typeface="Arial"/>
              <a:buChar char="•"/>
            </a:pPr>
            <a:r>
              <a:rPr lang="en-US" sz="2499" b="1" u="none" strike="noStrike" spc="49">
                <a:solidFill>
                  <a:srgbClr val="0345E4"/>
                </a:solidFill>
                <a:latin typeface="Garet Bold"/>
                <a:ea typeface="Garet Bold"/>
                <a:cs typeface="Garet Bold"/>
                <a:sym typeface="Garet Bold"/>
              </a:rPr>
              <a:t>ORDER REVIEW: </a:t>
            </a:r>
            <a:r>
              <a:rPr lang="en-US" sz="2499" u="none" strike="noStrike" spc="49">
                <a:solidFill>
                  <a:srgbClr val="0345E4"/>
                </a:solidFill>
                <a:latin typeface="Garet"/>
                <a:ea typeface="Garet"/>
                <a:cs typeface="Garet"/>
                <a:sym typeface="Garet"/>
              </a:rPr>
              <a:t>CHECK STOCK AVAILABILITY AND CONFIRM ORDER DETAILS FROM LOGISTIC TEAM.</a:t>
            </a:r>
          </a:p>
          <a:p>
            <a:pPr marL="539749" lvl="1" indent="-269875" algn="l">
              <a:lnSpc>
                <a:spcPts val="3499"/>
              </a:lnSpc>
              <a:buFont typeface="Arial"/>
              <a:buChar char="•"/>
            </a:pPr>
            <a:r>
              <a:rPr lang="en-US" sz="2499" b="1" u="none" strike="noStrike" spc="49">
                <a:solidFill>
                  <a:srgbClr val="0345E4"/>
                </a:solidFill>
                <a:latin typeface="Garet Bold"/>
                <a:ea typeface="Garet Bold"/>
                <a:cs typeface="Garet Bold"/>
                <a:sym typeface="Garet Bold"/>
              </a:rPr>
              <a:t>INVENTORY ALLOCATION: </a:t>
            </a:r>
            <a:r>
              <a:rPr lang="en-US" sz="2499" u="none" strike="noStrike" spc="49">
                <a:solidFill>
                  <a:srgbClr val="0345E4"/>
                </a:solidFill>
                <a:latin typeface="Garet"/>
                <a:ea typeface="Garet"/>
                <a:cs typeface="Garet"/>
                <a:sym typeface="Garet"/>
              </a:rPr>
              <a:t>RESERVE ITEMS FROM INVENTORY.</a:t>
            </a:r>
          </a:p>
          <a:p>
            <a:pPr marL="539749" lvl="1" indent="-269875" algn="l">
              <a:lnSpc>
                <a:spcPts val="3499"/>
              </a:lnSpc>
              <a:buFont typeface="Arial"/>
              <a:buChar char="•"/>
            </a:pPr>
            <a:r>
              <a:rPr lang="en-US" sz="2499" b="1" u="none" strike="noStrike" spc="49">
                <a:solidFill>
                  <a:srgbClr val="0345E4"/>
                </a:solidFill>
                <a:latin typeface="Garet Bold"/>
                <a:ea typeface="Garet Bold"/>
                <a:cs typeface="Garet Bold"/>
                <a:sym typeface="Garet Bold"/>
              </a:rPr>
              <a:t>SHIPPING AND DELIVERY: </a:t>
            </a:r>
            <a:r>
              <a:rPr lang="en-US" sz="2499" u="none" strike="noStrike" spc="49">
                <a:solidFill>
                  <a:srgbClr val="0345E4"/>
                </a:solidFill>
                <a:latin typeface="Garet"/>
                <a:ea typeface="Garet"/>
                <a:cs typeface="Garet"/>
                <a:sym typeface="Garet"/>
              </a:rPr>
              <a:t>ASSIGN WAREHOUSE LOCATION AND SCHEDULE SHIPPING.</a:t>
            </a:r>
          </a:p>
          <a:p>
            <a:pPr marL="539749" lvl="1" indent="-269875" algn="l">
              <a:lnSpc>
                <a:spcPts val="3499"/>
              </a:lnSpc>
              <a:buFont typeface="Arial"/>
              <a:buChar char="•"/>
            </a:pPr>
            <a:r>
              <a:rPr lang="en-US" sz="2499" b="1" u="none" strike="noStrike" spc="49">
                <a:solidFill>
                  <a:srgbClr val="0345E4"/>
                </a:solidFill>
                <a:latin typeface="Garet Bold"/>
                <a:ea typeface="Garet Bold"/>
                <a:cs typeface="Garet Bold"/>
                <a:sym typeface="Garet Bold"/>
              </a:rPr>
              <a:t>DELIVERY CONFIRMATION</a:t>
            </a:r>
            <a:r>
              <a:rPr lang="en-US" sz="2499" u="none" strike="noStrike" spc="49">
                <a:solidFill>
                  <a:srgbClr val="0345E4"/>
                </a:solidFill>
                <a:latin typeface="Garet"/>
                <a:ea typeface="Garet"/>
                <a:cs typeface="Garet"/>
                <a:sym typeface="Garet"/>
              </a:rPr>
              <a:t>: UPDATE SYSTEM UPON SUCCESSFUL DELIVERY.</a:t>
            </a:r>
          </a:p>
          <a:p>
            <a:pPr marL="539749" lvl="1" indent="-269875" algn="l">
              <a:lnSpc>
                <a:spcPts val="3499"/>
              </a:lnSpc>
              <a:buFont typeface="Arial"/>
              <a:buChar char="•"/>
            </a:pPr>
            <a:r>
              <a:rPr lang="en-US" sz="2499" b="1" u="none" strike="noStrike" spc="49">
                <a:solidFill>
                  <a:srgbClr val="0345E4"/>
                </a:solidFill>
                <a:latin typeface="Garet Bold"/>
                <a:ea typeface="Garet Bold"/>
                <a:cs typeface="Garet Bold"/>
                <a:sym typeface="Garet Bold"/>
              </a:rPr>
              <a:t>REAL-TIME ORDER TRACKING:</a:t>
            </a:r>
            <a:r>
              <a:rPr lang="en-US" sz="2499" u="none" strike="noStrike" spc="49">
                <a:solidFill>
                  <a:srgbClr val="0345E4"/>
                </a:solidFill>
                <a:latin typeface="Garet"/>
                <a:ea typeface="Garet"/>
                <a:cs typeface="Garet"/>
                <a:sym typeface="Garet"/>
              </a:rPr>
              <a:t> HOW TO MONITOR ORDER STATUS (PENDING, FULFILLED, SHIPPED)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  <a:endParaRPr lang="en-US" sz="2499" u="none" strike="noStrike" spc="49">
              <a:solidFill>
                <a:srgbClr val="0345E4"/>
              </a:solidFill>
              <a:latin typeface="Garet"/>
              <a:ea typeface="Garet"/>
              <a:cs typeface="Garet"/>
              <a:sym typeface="Garet"/>
            </a:endParaRPr>
          </a:p>
        </p:txBody>
      </p:sp>
      <p:sp>
        <p:nvSpPr>
          <p:cNvPr id="14" name="Freeform 14"/>
          <p:cNvSpPr/>
          <p:nvPr/>
        </p:nvSpPr>
        <p:spPr>
          <a:xfrm>
            <a:off x="0" y="0"/>
            <a:ext cx="1924707" cy="571796"/>
          </a:xfrm>
          <a:custGeom>
            <a:avLst/>
            <a:gdLst/>
            <a:ahLst/>
            <a:cxnLst/>
            <a:rect l="l" t="t" r="r" b="b"/>
            <a:pathLst>
              <a:path w="1924707" h="571796">
                <a:moveTo>
                  <a:pt x="0" y="0"/>
                </a:moveTo>
                <a:lnTo>
                  <a:pt x="1924707" y="0"/>
                </a:lnTo>
                <a:lnTo>
                  <a:pt x="1924707" y="571796"/>
                </a:lnTo>
                <a:lnTo>
                  <a:pt x="0" y="57179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276462" y="7184689"/>
            <a:ext cx="11830234" cy="3177813"/>
            <a:chOff x="0" y="0"/>
            <a:chExt cx="9347345" cy="25108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347345" cy="2510865"/>
            </a:xfrm>
            <a:custGeom>
              <a:avLst/>
              <a:gdLst/>
              <a:ahLst/>
              <a:cxnLst/>
              <a:rect l="l" t="t" r="r" b="b"/>
              <a:pathLst>
                <a:path w="9347345" h="2510865">
                  <a:moveTo>
                    <a:pt x="0" y="0"/>
                  </a:moveTo>
                  <a:lnTo>
                    <a:pt x="9347345" y="0"/>
                  </a:lnTo>
                  <a:lnTo>
                    <a:pt x="9347345" y="2510865"/>
                  </a:lnTo>
                  <a:lnTo>
                    <a:pt x="0" y="2510865"/>
                  </a:lnTo>
                  <a:close/>
                </a:path>
              </a:pathLst>
            </a:custGeom>
            <a:solidFill>
              <a:srgbClr val="F6F6F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9347345" cy="25489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259300" y="0"/>
            <a:ext cx="1694792" cy="10287000"/>
            <a:chOff x="0" y="0"/>
            <a:chExt cx="446365" cy="270933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46365" cy="2709333"/>
            </a:xfrm>
            <a:custGeom>
              <a:avLst/>
              <a:gdLst/>
              <a:ahLst/>
              <a:cxnLst/>
              <a:rect l="l" t="t" r="r" b="b"/>
              <a:pathLst>
                <a:path w="446365" h="2709333">
                  <a:moveTo>
                    <a:pt x="223183" y="0"/>
                  </a:moveTo>
                  <a:lnTo>
                    <a:pt x="223183" y="0"/>
                  </a:lnTo>
                  <a:cubicBezTo>
                    <a:pt x="282374" y="0"/>
                    <a:pt x="339142" y="23514"/>
                    <a:pt x="380996" y="65369"/>
                  </a:cubicBezTo>
                  <a:cubicBezTo>
                    <a:pt x="422851" y="107224"/>
                    <a:pt x="446365" y="163991"/>
                    <a:pt x="446365" y="223183"/>
                  </a:cubicBezTo>
                  <a:lnTo>
                    <a:pt x="446365" y="2486151"/>
                  </a:lnTo>
                  <a:cubicBezTo>
                    <a:pt x="446365" y="2609411"/>
                    <a:pt x="346443" y="2709333"/>
                    <a:pt x="223183" y="2709333"/>
                  </a:cubicBezTo>
                  <a:lnTo>
                    <a:pt x="223183" y="2709333"/>
                  </a:lnTo>
                  <a:cubicBezTo>
                    <a:pt x="99922" y="2709333"/>
                    <a:pt x="0" y="2609411"/>
                    <a:pt x="0" y="2486151"/>
                  </a:cubicBezTo>
                  <a:lnTo>
                    <a:pt x="0" y="223183"/>
                  </a:lnTo>
                  <a:cubicBezTo>
                    <a:pt x="0" y="99922"/>
                    <a:pt x="99922" y="0"/>
                    <a:pt x="223183" y="0"/>
                  </a:cubicBezTo>
                  <a:close/>
                </a:path>
              </a:pathLst>
            </a:custGeom>
            <a:solidFill>
              <a:srgbClr val="0345E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46365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0" y="7109187"/>
            <a:ext cx="1028700" cy="3177813"/>
            <a:chOff x="0" y="0"/>
            <a:chExt cx="812800" cy="251086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2510865"/>
            </a:xfrm>
            <a:custGeom>
              <a:avLst/>
              <a:gdLst/>
              <a:ahLst/>
              <a:cxnLst/>
              <a:rect l="l" t="t" r="r" b="b"/>
              <a:pathLst>
                <a:path w="812800" h="2510865">
                  <a:moveTo>
                    <a:pt x="0" y="0"/>
                  </a:moveTo>
                  <a:lnTo>
                    <a:pt x="812800" y="0"/>
                  </a:lnTo>
                  <a:lnTo>
                    <a:pt x="812800" y="2510865"/>
                  </a:lnTo>
                  <a:lnTo>
                    <a:pt x="0" y="2510865"/>
                  </a:lnTo>
                  <a:close/>
                </a:path>
              </a:pathLst>
            </a:custGeom>
            <a:solidFill>
              <a:srgbClr val="0345E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812800" cy="25489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0" y="0"/>
            <a:ext cx="1028700" cy="1028700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345E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434578" y="2086783"/>
            <a:ext cx="969409" cy="969409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652780" y="0"/>
                  </a:moveTo>
                  <a:lnTo>
                    <a:pt x="160020" y="0"/>
                  </a:lnTo>
                  <a:lnTo>
                    <a:pt x="0" y="160020"/>
                  </a:lnTo>
                  <a:lnTo>
                    <a:pt x="0" y="652780"/>
                  </a:lnTo>
                  <a:lnTo>
                    <a:pt x="160020" y="812800"/>
                  </a:lnTo>
                  <a:lnTo>
                    <a:pt x="652780" y="812800"/>
                  </a:lnTo>
                  <a:lnTo>
                    <a:pt x="812800" y="652780"/>
                  </a:lnTo>
                  <a:lnTo>
                    <a:pt x="812800" y="160020"/>
                  </a:lnTo>
                  <a:lnTo>
                    <a:pt x="652780" y="0"/>
                  </a:lnTo>
                  <a:close/>
                </a:path>
              </a:pathLst>
            </a:custGeom>
            <a:solidFill>
              <a:srgbClr val="0345E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63500" y="-3175"/>
              <a:ext cx="685800" cy="752475"/>
            </a:xfrm>
            <a:prstGeom prst="rect">
              <a:avLst/>
            </a:prstGeom>
          </p:spPr>
          <p:txBody>
            <a:bodyPr lIns="44470" tIns="44470" rIns="44470" bIns="44470" rtlCol="0" anchor="ctr"/>
            <a:lstStyle/>
            <a:p>
              <a:pPr algn="ctr">
                <a:lnSpc>
                  <a:spcPts val="4759"/>
                </a:lnSpc>
              </a:pPr>
              <a:r>
                <a:rPr lang="en-US" sz="3399" b="1">
                  <a:solidFill>
                    <a:srgbClr val="FFFFFF"/>
                  </a:solidFill>
                  <a:latin typeface="Garet Bold"/>
                  <a:ea typeface="Garet Bold"/>
                  <a:cs typeface="Garet Bold"/>
                  <a:sym typeface="Garet Bold"/>
                </a:rPr>
                <a:t>01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434578" y="3267728"/>
            <a:ext cx="969409" cy="969409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652780" y="0"/>
                  </a:moveTo>
                  <a:lnTo>
                    <a:pt x="160020" y="0"/>
                  </a:lnTo>
                  <a:lnTo>
                    <a:pt x="0" y="160020"/>
                  </a:lnTo>
                  <a:lnTo>
                    <a:pt x="0" y="652780"/>
                  </a:lnTo>
                  <a:lnTo>
                    <a:pt x="160020" y="812800"/>
                  </a:lnTo>
                  <a:lnTo>
                    <a:pt x="652780" y="812800"/>
                  </a:lnTo>
                  <a:lnTo>
                    <a:pt x="812800" y="652780"/>
                  </a:lnTo>
                  <a:lnTo>
                    <a:pt x="812800" y="160020"/>
                  </a:lnTo>
                  <a:lnTo>
                    <a:pt x="652780" y="0"/>
                  </a:lnTo>
                  <a:close/>
                </a:path>
              </a:pathLst>
            </a:custGeom>
            <a:solidFill>
              <a:srgbClr val="0345E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63500" y="-3175"/>
              <a:ext cx="685800" cy="752475"/>
            </a:xfrm>
            <a:prstGeom prst="rect">
              <a:avLst/>
            </a:prstGeom>
          </p:spPr>
          <p:txBody>
            <a:bodyPr lIns="44470" tIns="44470" rIns="44470" bIns="44470" rtlCol="0" anchor="ctr"/>
            <a:lstStyle/>
            <a:p>
              <a:pPr algn="ctr">
                <a:lnSpc>
                  <a:spcPts val="4759"/>
                </a:lnSpc>
              </a:pPr>
              <a:r>
                <a:rPr lang="en-US" sz="3399" b="1">
                  <a:solidFill>
                    <a:srgbClr val="FFFFFF"/>
                  </a:solidFill>
                  <a:latin typeface="Garet Bold"/>
                  <a:ea typeface="Garet Bold"/>
                  <a:cs typeface="Garet Bold"/>
                  <a:sym typeface="Garet Bold"/>
                </a:rPr>
                <a:t>02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434578" y="4448674"/>
            <a:ext cx="969409" cy="969409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652780" y="0"/>
                  </a:moveTo>
                  <a:lnTo>
                    <a:pt x="160020" y="0"/>
                  </a:lnTo>
                  <a:lnTo>
                    <a:pt x="0" y="160020"/>
                  </a:lnTo>
                  <a:lnTo>
                    <a:pt x="0" y="652780"/>
                  </a:lnTo>
                  <a:lnTo>
                    <a:pt x="160020" y="812800"/>
                  </a:lnTo>
                  <a:lnTo>
                    <a:pt x="652780" y="812800"/>
                  </a:lnTo>
                  <a:lnTo>
                    <a:pt x="812800" y="652780"/>
                  </a:lnTo>
                  <a:lnTo>
                    <a:pt x="812800" y="160020"/>
                  </a:lnTo>
                  <a:lnTo>
                    <a:pt x="652780" y="0"/>
                  </a:lnTo>
                  <a:close/>
                </a:path>
              </a:pathLst>
            </a:custGeom>
            <a:solidFill>
              <a:srgbClr val="0345E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63500" y="-3175"/>
              <a:ext cx="685800" cy="752475"/>
            </a:xfrm>
            <a:prstGeom prst="rect">
              <a:avLst/>
            </a:prstGeom>
          </p:spPr>
          <p:txBody>
            <a:bodyPr lIns="44470" tIns="44470" rIns="44470" bIns="44470" rtlCol="0" anchor="ctr"/>
            <a:lstStyle/>
            <a:p>
              <a:pPr algn="ctr">
                <a:lnSpc>
                  <a:spcPts val="4759"/>
                </a:lnSpc>
              </a:pPr>
              <a:r>
                <a:rPr lang="en-US" sz="3399" b="1">
                  <a:solidFill>
                    <a:srgbClr val="FFFFFF"/>
                  </a:solidFill>
                  <a:latin typeface="Garet Bold"/>
                  <a:ea typeface="Garet Bold"/>
                  <a:cs typeface="Garet Bold"/>
                  <a:sym typeface="Garet Bold"/>
                </a:rPr>
                <a:t>03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434578" y="5629620"/>
            <a:ext cx="969409" cy="969409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652780" y="0"/>
                  </a:moveTo>
                  <a:lnTo>
                    <a:pt x="160020" y="0"/>
                  </a:lnTo>
                  <a:lnTo>
                    <a:pt x="0" y="160020"/>
                  </a:lnTo>
                  <a:lnTo>
                    <a:pt x="0" y="652780"/>
                  </a:lnTo>
                  <a:lnTo>
                    <a:pt x="160020" y="812800"/>
                  </a:lnTo>
                  <a:lnTo>
                    <a:pt x="652780" y="812800"/>
                  </a:lnTo>
                  <a:lnTo>
                    <a:pt x="812800" y="652780"/>
                  </a:lnTo>
                  <a:lnTo>
                    <a:pt x="812800" y="160020"/>
                  </a:lnTo>
                  <a:lnTo>
                    <a:pt x="652780" y="0"/>
                  </a:lnTo>
                  <a:close/>
                </a:path>
              </a:pathLst>
            </a:custGeom>
            <a:solidFill>
              <a:srgbClr val="0345E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63500" y="-3175"/>
              <a:ext cx="685800" cy="752475"/>
            </a:xfrm>
            <a:prstGeom prst="rect">
              <a:avLst/>
            </a:prstGeom>
          </p:spPr>
          <p:txBody>
            <a:bodyPr lIns="44470" tIns="44470" rIns="44470" bIns="44470" rtlCol="0" anchor="ctr"/>
            <a:lstStyle/>
            <a:p>
              <a:pPr algn="ctr">
                <a:lnSpc>
                  <a:spcPts val="4759"/>
                </a:lnSpc>
              </a:pPr>
              <a:r>
                <a:rPr lang="en-US" sz="3399" b="1">
                  <a:solidFill>
                    <a:srgbClr val="FFFFFF"/>
                  </a:solidFill>
                  <a:latin typeface="Garet Bold"/>
                  <a:ea typeface="Garet Bold"/>
                  <a:cs typeface="Garet Bold"/>
                  <a:sym typeface="Garet Bold"/>
                </a:rPr>
                <a:t>04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434578" y="6810566"/>
            <a:ext cx="969409" cy="969409"/>
            <a:chOff x="0" y="0"/>
            <a:chExt cx="812800" cy="8128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652780" y="0"/>
                  </a:moveTo>
                  <a:lnTo>
                    <a:pt x="160020" y="0"/>
                  </a:lnTo>
                  <a:lnTo>
                    <a:pt x="0" y="160020"/>
                  </a:lnTo>
                  <a:lnTo>
                    <a:pt x="0" y="652780"/>
                  </a:lnTo>
                  <a:lnTo>
                    <a:pt x="160020" y="812800"/>
                  </a:lnTo>
                  <a:lnTo>
                    <a:pt x="652780" y="812800"/>
                  </a:lnTo>
                  <a:lnTo>
                    <a:pt x="812800" y="652780"/>
                  </a:lnTo>
                  <a:lnTo>
                    <a:pt x="812800" y="160020"/>
                  </a:lnTo>
                  <a:lnTo>
                    <a:pt x="652780" y="0"/>
                  </a:lnTo>
                  <a:close/>
                </a:path>
              </a:pathLst>
            </a:custGeom>
            <a:solidFill>
              <a:srgbClr val="0345E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63500" y="-3175"/>
              <a:ext cx="685800" cy="752475"/>
            </a:xfrm>
            <a:prstGeom prst="rect">
              <a:avLst/>
            </a:prstGeom>
          </p:spPr>
          <p:txBody>
            <a:bodyPr lIns="44470" tIns="44470" rIns="44470" bIns="44470" rtlCol="0" anchor="ctr"/>
            <a:lstStyle/>
            <a:p>
              <a:pPr algn="ctr">
                <a:lnSpc>
                  <a:spcPts val="4759"/>
                </a:lnSpc>
              </a:pPr>
              <a:r>
                <a:rPr lang="en-US" sz="3399" b="1">
                  <a:solidFill>
                    <a:srgbClr val="FFFFFF"/>
                  </a:solidFill>
                  <a:latin typeface="Garet Bold"/>
                  <a:ea typeface="Garet Bold"/>
                  <a:cs typeface="Garet Bold"/>
                  <a:sym typeface="Garet Bold"/>
                </a:rPr>
                <a:t>05</a:t>
              </a: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1434578" y="7991512"/>
            <a:ext cx="969409" cy="969409"/>
            <a:chOff x="0" y="0"/>
            <a:chExt cx="812800" cy="8128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652780" y="0"/>
                  </a:moveTo>
                  <a:lnTo>
                    <a:pt x="160020" y="0"/>
                  </a:lnTo>
                  <a:lnTo>
                    <a:pt x="0" y="160020"/>
                  </a:lnTo>
                  <a:lnTo>
                    <a:pt x="0" y="652780"/>
                  </a:lnTo>
                  <a:lnTo>
                    <a:pt x="160020" y="812800"/>
                  </a:lnTo>
                  <a:lnTo>
                    <a:pt x="652780" y="812800"/>
                  </a:lnTo>
                  <a:lnTo>
                    <a:pt x="812800" y="652780"/>
                  </a:lnTo>
                  <a:lnTo>
                    <a:pt x="812800" y="160020"/>
                  </a:lnTo>
                  <a:lnTo>
                    <a:pt x="652780" y="0"/>
                  </a:lnTo>
                  <a:close/>
                </a:path>
              </a:pathLst>
            </a:custGeom>
            <a:solidFill>
              <a:srgbClr val="0345E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63500" y="-3175"/>
              <a:ext cx="685800" cy="752475"/>
            </a:xfrm>
            <a:prstGeom prst="rect">
              <a:avLst/>
            </a:prstGeom>
          </p:spPr>
          <p:txBody>
            <a:bodyPr lIns="44470" tIns="44470" rIns="44470" bIns="44470" rtlCol="0" anchor="ctr"/>
            <a:lstStyle/>
            <a:p>
              <a:pPr algn="ctr">
                <a:lnSpc>
                  <a:spcPts val="4759"/>
                </a:lnSpc>
              </a:pPr>
              <a:r>
                <a:rPr lang="en-US" sz="3399" b="1">
                  <a:solidFill>
                    <a:srgbClr val="FFFFFF"/>
                  </a:solidFill>
                  <a:latin typeface="Garet Bold"/>
                  <a:ea typeface="Garet Bold"/>
                  <a:cs typeface="Garet Bold"/>
                  <a:sym typeface="Garet Bold"/>
                </a:rPr>
                <a:t>06</a:t>
              </a:r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15011231" y="1028700"/>
            <a:ext cx="1652841" cy="1652841"/>
            <a:chOff x="0" y="0"/>
            <a:chExt cx="812800" cy="812800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238884" y="0"/>
                  </a:moveTo>
                  <a:lnTo>
                    <a:pt x="573916" y="0"/>
                  </a:lnTo>
                  <a:cubicBezTo>
                    <a:pt x="705848" y="0"/>
                    <a:pt x="812800" y="106952"/>
                    <a:pt x="812800" y="238884"/>
                  </a:cubicBezTo>
                  <a:lnTo>
                    <a:pt x="812800" y="573916"/>
                  </a:lnTo>
                  <a:cubicBezTo>
                    <a:pt x="812800" y="705848"/>
                    <a:pt x="705848" y="812800"/>
                    <a:pt x="573916" y="812800"/>
                  </a:cubicBezTo>
                  <a:lnTo>
                    <a:pt x="238884" y="812800"/>
                  </a:lnTo>
                  <a:cubicBezTo>
                    <a:pt x="106952" y="812800"/>
                    <a:pt x="0" y="705848"/>
                    <a:pt x="0" y="573916"/>
                  </a:cubicBezTo>
                  <a:lnTo>
                    <a:pt x="0" y="238884"/>
                  </a:lnTo>
                  <a:cubicBezTo>
                    <a:pt x="0" y="106952"/>
                    <a:pt x="106952" y="0"/>
                    <a:pt x="238884" y="0"/>
                  </a:cubicBezTo>
                  <a:close/>
                </a:path>
              </a:pathLst>
            </a:custGeom>
            <a:solidFill>
              <a:srgbClr val="0345E4">
                <a:alpha val="29804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14814124" y="816351"/>
            <a:ext cx="771724" cy="771724"/>
            <a:chOff x="0" y="0"/>
            <a:chExt cx="812800" cy="812800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0345E4">
                  <a:alpha val="4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8" name="Group 38"/>
          <p:cNvGrpSpPr/>
          <p:nvPr/>
        </p:nvGrpSpPr>
        <p:grpSpPr>
          <a:xfrm>
            <a:off x="12919457" y="8414693"/>
            <a:ext cx="3744615" cy="3744615"/>
            <a:chOff x="0" y="0"/>
            <a:chExt cx="812800" cy="812800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0345E4">
                  <a:alpha val="19608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41" name="Freeform 41"/>
          <p:cNvSpPr/>
          <p:nvPr/>
        </p:nvSpPr>
        <p:spPr>
          <a:xfrm>
            <a:off x="5573694" y="2319644"/>
            <a:ext cx="888342" cy="503685"/>
          </a:xfrm>
          <a:custGeom>
            <a:avLst/>
            <a:gdLst/>
            <a:ahLst/>
            <a:cxnLst/>
            <a:rect l="l" t="t" r="r" b="b"/>
            <a:pathLst>
              <a:path w="888342" h="503685">
                <a:moveTo>
                  <a:pt x="0" y="0"/>
                </a:moveTo>
                <a:lnTo>
                  <a:pt x="888342" y="0"/>
                </a:lnTo>
                <a:lnTo>
                  <a:pt x="888342" y="503685"/>
                </a:lnTo>
                <a:lnTo>
                  <a:pt x="0" y="5036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2" name="TextBox 42"/>
          <p:cNvSpPr txBox="1"/>
          <p:nvPr/>
        </p:nvSpPr>
        <p:spPr>
          <a:xfrm>
            <a:off x="1434578" y="435738"/>
            <a:ext cx="7494647" cy="1155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487"/>
              </a:lnSpc>
            </a:pPr>
            <a:r>
              <a:rPr lang="en-US" sz="6776" b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TEAM MEMBERS 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2813561" y="2324781"/>
            <a:ext cx="2760132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Salma Yosry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2813561" y="3505727"/>
            <a:ext cx="2760132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Rozaline Ramy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2813561" y="4686673"/>
            <a:ext cx="2760132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Nermin Fawzy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2813561" y="5867619"/>
            <a:ext cx="2760132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Lojain Ali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2813561" y="7048565"/>
            <a:ext cx="2760132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Menna Ahmed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2813561" y="8232840"/>
            <a:ext cx="7040908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Ahmed Ashraf</a:t>
            </a:r>
          </a:p>
        </p:txBody>
      </p:sp>
      <p:sp>
        <p:nvSpPr>
          <p:cNvPr id="49" name="Freeform 49"/>
          <p:cNvSpPr/>
          <p:nvPr/>
        </p:nvSpPr>
        <p:spPr>
          <a:xfrm>
            <a:off x="5573694" y="3500590"/>
            <a:ext cx="888342" cy="503685"/>
          </a:xfrm>
          <a:custGeom>
            <a:avLst/>
            <a:gdLst/>
            <a:ahLst/>
            <a:cxnLst/>
            <a:rect l="l" t="t" r="r" b="b"/>
            <a:pathLst>
              <a:path w="888342" h="503685">
                <a:moveTo>
                  <a:pt x="0" y="0"/>
                </a:moveTo>
                <a:lnTo>
                  <a:pt x="888342" y="0"/>
                </a:lnTo>
                <a:lnTo>
                  <a:pt x="888342" y="503685"/>
                </a:lnTo>
                <a:lnTo>
                  <a:pt x="0" y="5036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0" name="Freeform 50"/>
          <p:cNvSpPr/>
          <p:nvPr/>
        </p:nvSpPr>
        <p:spPr>
          <a:xfrm>
            <a:off x="5573694" y="4681536"/>
            <a:ext cx="888342" cy="503685"/>
          </a:xfrm>
          <a:custGeom>
            <a:avLst/>
            <a:gdLst/>
            <a:ahLst/>
            <a:cxnLst/>
            <a:rect l="l" t="t" r="r" b="b"/>
            <a:pathLst>
              <a:path w="888342" h="503685">
                <a:moveTo>
                  <a:pt x="0" y="0"/>
                </a:moveTo>
                <a:lnTo>
                  <a:pt x="888342" y="0"/>
                </a:lnTo>
                <a:lnTo>
                  <a:pt x="888342" y="503685"/>
                </a:lnTo>
                <a:lnTo>
                  <a:pt x="0" y="5036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1" name="Freeform 51"/>
          <p:cNvSpPr/>
          <p:nvPr/>
        </p:nvSpPr>
        <p:spPr>
          <a:xfrm>
            <a:off x="5573694" y="5862482"/>
            <a:ext cx="888342" cy="503685"/>
          </a:xfrm>
          <a:custGeom>
            <a:avLst/>
            <a:gdLst/>
            <a:ahLst/>
            <a:cxnLst/>
            <a:rect l="l" t="t" r="r" b="b"/>
            <a:pathLst>
              <a:path w="888342" h="503685">
                <a:moveTo>
                  <a:pt x="0" y="0"/>
                </a:moveTo>
                <a:lnTo>
                  <a:pt x="888342" y="0"/>
                </a:lnTo>
                <a:lnTo>
                  <a:pt x="888342" y="503685"/>
                </a:lnTo>
                <a:lnTo>
                  <a:pt x="0" y="5036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2" name="Freeform 52"/>
          <p:cNvSpPr/>
          <p:nvPr/>
        </p:nvSpPr>
        <p:spPr>
          <a:xfrm>
            <a:off x="5573694" y="7043428"/>
            <a:ext cx="888342" cy="503685"/>
          </a:xfrm>
          <a:custGeom>
            <a:avLst/>
            <a:gdLst/>
            <a:ahLst/>
            <a:cxnLst/>
            <a:rect l="l" t="t" r="r" b="b"/>
            <a:pathLst>
              <a:path w="888342" h="503685">
                <a:moveTo>
                  <a:pt x="0" y="0"/>
                </a:moveTo>
                <a:lnTo>
                  <a:pt x="888342" y="0"/>
                </a:lnTo>
                <a:lnTo>
                  <a:pt x="888342" y="503685"/>
                </a:lnTo>
                <a:lnTo>
                  <a:pt x="0" y="5036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3" name="Freeform 53"/>
          <p:cNvSpPr/>
          <p:nvPr/>
        </p:nvSpPr>
        <p:spPr>
          <a:xfrm>
            <a:off x="5573694" y="8224374"/>
            <a:ext cx="888342" cy="503685"/>
          </a:xfrm>
          <a:custGeom>
            <a:avLst/>
            <a:gdLst/>
            <a:ahLst/>
            <a:cxnLst/>
            <a:rect l="l" t="t" r="r" b="b"/>
            <a:pathLst>
              <a:path w="888342" h="503685">
                <a:moveTo>
                  <a:pt x="0" y="0"/>
                </a:moveTo>
                <a:lnTo>
                  <a:pt x="888342" y="0"/>
                </a:lnTo>
                <a:lnTo>
                  <a:pt x="888342" y="503685"/>
                </a:lnTo>
                <a:lnTo>
                  <a:pt x="0" y="5036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4" name="Freeform 54"/>
          <p:cNvSpPr/>
          <p:nvPr/>
        </p:nvSpPr>
        <p:spPr>
          <a:xfrm>
            <a:off x="-5425" y="-12233"/>
            <a:ext cx="1924707" cy="571796"/>
          </a:xfrm>
          <a:custGeom>
            <a:avLst/>
            <a:gdLst/>
            <a:ahLst/>
            <a:cxnLst/>
            <a:rect l="l" t="t" r="r" b="b"/>
            <a:pathLst>
              <a:path w="1924707" h="571796">
                <a:moveTo>
                  <a:pt x="0" y="0"/>
                </a:moveTo>
                <a:lnTo>
                  <a:pt x="1924707" y="0"/>
                </a:lnTo>
                <a:lnTo>
                  <a:pt x="1924707" y="571796"/>
                </a:lnTo>
                <a:lnTo>
                  <a:pt x="0" y="57179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5CC8962F-4400-3D04-842C-B6DF0B78C979}"/>
              </a:ext>
            </a:extLst>
          </p:cNvPr>
          <p:cNvSpPr txBox="1"/>
          <p:nvPr/>
        </p:nvSpPr>
        <p:spPr>
          <a:xfrm>
            <a:off x="8635357" y="2217542"/>
            <a:ext cx="948145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chemeClr val="accent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21040671</a:t>
            </a:r>
            <a:endParaRPr lang="en-US" sz="4000" b="1" dirty="0">
              <a:solidFill>
                <a:schemeClr val="accent1"/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24E80C2F-B12B-711D-7C0E-F700E7B06D3B}"/>
              </a:ext>
            </a:extLst>
          </p:cNvPr>
          <p:cNvSpPr txBox="1"/>
          <p:nvPr/>
        </p:nvSpPr>
        <p:spPr>
          <a:xfrm>
            <a:off x="8622842" y="3416998"/>
            <a:ext cx="948145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chemeClr val="accent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21016039</a:t>
            </a:r>
            <a:endParaRPr lang="en-US" sz="4000" b="1" dirty="0">
              <a:solidFill>
                <a:schemeClr val="accent1"/>
              </a:solidFill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66595CD-7293-C449-F91A-FAE3896D1F9F}"/>
              </a:ext>
            </a:extLst>
          </p:cNvPr>
          <p:cNvSpPr txBox="1"/>
          <p:nvPr/>
        </p:nvSpPr>
        <p:spPr>
          <a:xfrm>
            <a:off x="8635357" y="4502937"/>
            <a:ext cx="948145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chemeClr val="accent1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21022688</a:t>
            </a:r>
            <a:endParaRPr lang="en-US" sz="4000" b="1" dirty="0">
              <a:solidFill>
                <a:schemeClr val="accent1"/>
              </a:solidFill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E3656C50-22E7-F21E-DA7C-74149C5B7B97}"/>
              </a:ext>
            </a:extLst>
          </p:cNvPr>
          <p:cNvSpPr txBox="1"/>
          <p:nvPr/>
        </p:nvSpPr>
        <p:spPr>
          <a:xfrm>
            <a:off x="8622842" y="5743434"/>
            <a:ext cx="948145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chemeClr val="accent1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21030635</a:t>
            </a:r>
            <a:endParaRPr lang="en-US" sz="4000" b="1" dirty="0">
              <a:solidFill>
                <a:schemeClr val="accent1"/>
              </a:solidFill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C97A3AA2-E280-61E1-2108-D0013885ECF2}"/>
              </a:ext>
            </a:extLst>
          </p:cNvPr>
          <p:cNvSpPr txBox="1"/>
          <p:nvPr/>
        </p:nvSpPr>
        <p:spPr>
          <a:xfrm>
            <a:off x="8570362" y="6967713"/>
            <a:ext cx="948145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chemeClr val="accent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21041056</a:t>
            </a:r>
            <a:endParaRPr lang="en-US" sz="4000" b="1" dirty="0">
              <a:solidFill>
                <a:schemeClr val="accent1"/>
              </a:solidFill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3072ED3A-08E8-3A59-BEE1-CFF417C2A0CE}"/>
              </a:ext>
            </a:extLst>
          </p:cNvPr>
          <p:cNvSpPr txBox="1"/>
          <p:nvPr/>
        </p:nvSpPr>
        <p:spPr>
          <a:xfrm>
            <a:off x="8570362" y="8060750"/>
            <a:ext cx="948145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chemeClr val="accent1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21051924</a:t>
            </a:r>
            <a:endParaRPr lang="en-US" sz="4000" b="1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2783352"/>
            <a:ext cx="9825404" cy="5635733"/>
            <a:chOff x="0" y="0"/>
            <a:chExt cx="7981950" cy="4578350"/>
          </a:xfrm>
        </p:grpSpPr>
        <p:sp>
          <p:nvSpPr>
            <p:cNvPr id="3" name="Freeform 3"/>
            <p:cNvSpPr/>
            <p:nvPr/>
          </p:nvSpPr>
          <p:spPr>
            <a:xfrm>
              <a:off x="765810" y="21590"/>
              <a:ext cx="6451600" cy="4326890"/>
            </a:xfrm>
            <a:custGeom>
              <a:avLst/>
              <a:gdLst/>
              <a:ahLst/>
              <a:cxnLst/>
              <a:rect l="l" t="t" r="r" b="b"/>
              <a:pathLst>
                <a:path w="6451600" h="432689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0" y="0"/>
              <a:ext cx="7981950" cy="4542790"/>
            </a:xfrm>
            <a:custGeom>
              <a:avLst/>
              <a:gdLst/>
              <a:ahLst/>
              <a:cxnLst/>
              <a:rect l="l" t="t" r="r" b="b"/>
              <a:pathLst>
                <a:path w="7981950" h="454279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96969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3460750" y="4349750"/>
              <a:ext cx="1059180" cy="96520"/>
            </a:xfrm>
            <a:custGeom>
              <a:avLst/>
              <a:gdLst/>
              <a:ahLst/>
              <a:cxnLst/>
              <a:rect l="l" t="t" r="r" b="b"/>
              <a:pathLst>
                <a:path w="1059180" h="9652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72717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163830" y="4542790"/>
              <a:ext cx="7654290" cy="35560"/>
            </a:xfrm>
            <a:custGeom>
              <a:avLst/>
              <a:gdLst/>
              <a:ahLst/>
              <a:cxnLst/>
              <a:rect l="l" t="t" r="r" b="b"/>
              <a:pathLst>
                <a:path w="7654290" h="3556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72717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962660" y="276860"/>
              <a:ext cx="6055360" cy="3789680"/>
            </a:xfrm>
            <a:custGeom>
              <a:avLst/>
              <a:gdLst/>
              <a:ahLst/>
              <a:cxnLst/>
              <a:rect l="l" t="t" r="r" b="b"/>
              <a:pathLst>
                <a:path w="6055360" h="378968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2"/>
              <a:stretch>
                <a:fillRect t="-17278" b="-17278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8462596" y="2783352"/>
            <a:ext cx="9825404" cy="5635733"/>
            <a:chOff x="0" y="0"/>
            <a:chExt cx="7981950" cy="4578350"/>
          </a:xfrm>
        </p:grpSpPr>
        <p:sp>
          <p:nvSpPr>
            <p:cNvPr id="9" name="Freeform 9"/>
            <p:cNvSpPr/>
            <p:nvPr/>
          </p:nvSpPr>
          <p:spPr>
            <a:xfrm>
              <a:off x="765810" y="21590"/>
              <a:ext cx="6451600" cy="4326890"/>
            </a:xfrm>
            <a:custGeom>
              <a:avLst/>
              <a:gdLst/>
              <a:ahLst/>
              <a:cxnLst/>
              <a:rect l="l" t="t" r="r" b="b"/>
              <a:pathLst>
                <a:path w="6451600" h="432689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0" y="0"/>
              <a:ext cx="7981950" cy="4542790"/>
            </a:xfrm>
            <a:custGeom>
              <a:avLst/>
              <a:gdLst/>
              <a:ahLst/>
              <a:cxnLst/>
              <a:rect l="l" t="t" r="r" b="b"/>
              <a:pathLst>
                <a:path w="7981950" h="454279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96969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3460750" y="4349750"/>
              <a:ext cx="1059180" cy="96520"/>
            </a:xfrm>
            <a:custGeom>
              <a:avLst/>
              <a:gdLst/>
              <a:ahLst/>
              <a:cxnLst/>
              <a:rect l="l" t="t" r="r" b="b"/>
              <a:pathLst>
                <a:path w="1059180" h="9652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72717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163830" y="4542790"/>
              <a:ext cx="7654290" cy="35560"/>
            </a:xfrm>
            <a:custGeom>
              <a:avLst/>
              <a:gdLst/>
              <a:ahLst/>
              <a:cxnLst/>
              <a:rect l="l" t="t" r="r" b="b"/>
              <a:pathLst>
                <a:path w="7654290" h="3556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72717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962660" y="276860"/>
              <a:ext cx="6055360" cy="3789680"/>
            </a:xfrm>
            <a:custGeom>
              <a:avLst/>
              <a:gdLst/>
              <a:ahLst/>
              <a:cxnLst/>
              <a:rect l="l" t="t" r="r" b="b"/>
              <a:pathLst>
                <a:path w="6055360" h="378968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3"/>
              <a:stretch>
                <a:fillRect t="-4845" b="-4845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3951575" y="1587853"/>
            <a:ext cx="10951142" cy="5878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16"/>
              </a:lnSpc>
              <a:spcBef>
                <a:spcPct val="0"/>
              </a:spcBef>
            </a:pPr>
            <a:r>
              <a:rPr lang="en-US" sz="3600" b="1" spc="107">
                <a:solidFill>
                  <a:srgbClr val="191919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ORDER REVIEW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12919457" y="8414693"/>
            <a:ext cx="3744615" cy="3744615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0345E4">
                  <a:alpha val="19608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-2220274" y="-1238341"/>
            <a:ext cx="3744615" cy="3744615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0345E4">
                  <a:alpha val="19608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2518049" y="8414693"/>
            <a:ext cx="3744615" cy="3744615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0345E4">
                  <a:alpha val="19608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4" name="Freeform 24"/>
          <p:cNvSpPr/>
          <p:nvPr/>
        </p:nvSpPr>
        <p:spPr>
          <a:xfrm>
            <a:off x="0" y="0"/>
            <a:ext cx="1924707" cy="571796"/>
          </a:xfrm>
          <a:custGeom>
            <a:avLst/>
            <a:gdLst/>
            <a:ahLst/>
            <a:cxnLst/>
            <a:rect l="l" t="t" r="r" b="b"/>
            <a:pathLst>
              <a:path w="1924707" h="571796">
                <a:moveTo>
                  <a:pt x="0" y="0"/>
                </a:moveTo>
                <a:lnTo>
                  <a:pt x="1924707" y="0"/>
                </a:lnTo>
                <a:lnTo>
                  <a:pt x="1924707" y="571796"/>
                </a:lnTo>
                <a:lnTo>
                  <a:pt x="0" y="57179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2783352"/>
            <a:ext cx="9825404" cy="5635733"/>
            <a:chOff x="0" y="0"/>
            <a:chExt cx="7981950" cy="4578350"/>
          </a:xfrm>
        </p:grpSpPr>
        <p:sp>
          <p:nvSpPr>
            <p:cNvPr id="3" name="Freeform 3"/>
            <p:cNvSpPr/>
            <p:nvPr/>
          </p:nvSpPr>
          <p:spPr>
            <a:xfrm>
              <a:off x="765810" y="21590"/>
              <a:ext cx="6451600" cy="4326890"/>
            </a:xfrm>
            <a:custGeom>
              <a:avLst/>
              <a:gdLst/>
              <a:ahLst/>
              <a:cxnLst/>
              <a:rect l="l" t="t" r="r" b="b"/>
              <a:pathLst>
                <a:path w="6451600" h="432689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0" y="0"/>
              <a:ext cx="7981950" cy="4542790"/>
            </a:xfrm>
            <a:custGeom>
              <a:avLst/>
              <a:gdLst/>
              <a:ahLst/>
              <a:cxnLst/>
              <a:rect l="l" t="t" r="r" b="b"/>
              <a:pathLst>
                <a:path w="7981950" h="454279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96969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3460750" y="4349750"/>
              <a:ext cx="1059180" cy="96520"/>
            </a:xfrm>
            <a:custGeom>
              <a:avLst/>
              <a:gdLst/>
              <a:ahLst/>
              <a:cxnLst/>
              <a:rect l="l" t="t" r="r" b="b"/>
              <a:pathLst>
                <a:path w="1059180" h="9652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72717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163830" y="4542790"/>
              <a:ext cx="7654290" cy="35560"/>
            </a:xfrm>
            <a:custGeom>
              <a:avLst/>
              <a:gdLst/>
              <a:ahLst/>
              <a:cxnLst/>
              <a:rect l="l" t="t" r="r" b="b"/>
              <a:pathLst>
                <a:path w="7654290" h="3556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72717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962660" y="276860"/>
              <a:ext cx="6055360" cy="3789680"/>
            </a:xfrm>
            <a:custGeom>
              <a:avLst/>
              <a:gdLst/>
              <a:ahLst/>
              <a:cxnLst/>
              <a:rect l="l" t="t" r="r" b="b"/>
              <a:pathLst>
                <a:path w="6055360" h="378968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2"/>
              <a:stretch>
                <a:fillRect t="-4726" b="-4726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8462596" y="2783352"/>
            <a:ext cx="9825404" cy="5635733"/>
            <a:chOff x="0" y="0"/>
            <a:chExt cx="7981950" cy="4578350"/>
          </a:xfrm>
        </p:grpSpPr>
        <p:sp>
          <p:nvSpPr>
            <p:cNvPr id="9" name="Freeform 9"/>
            <p:cNvSpPr/>
            <p:nvPr/>
          </p:nvSpPr>
          <p:spPr>
            <a:xfrm>
              <a:off x="765810" y="21590"/>
              <a:ext cx="6451600" cy="4326890"/>
            </a:xfrm>
            <a:custGeom>
              <a:avLst/>
              <a:gdLst/>
              <a:ahLst/>
              <a:cxnLst/>
              <a:rect l="l" t="t" r="r" b="b"/>
              <a:pathLst>
                <a:path w="6451600" h="432689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0" y="0"/>
              <a:ext cx="7981950" cy="4542790"/>
            </a:xfrm>
            <a:custGeom>
              <a:avLst/>
              <a:gdLst/>
              <a:ahLst/>
              <a:cxnLst/>
              <a:rect l="l" t="t" r="r" b="b"/>
              <a:pathLst>
                <a:path w="7981950" h="454279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96969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3460750" y="4349750"/>
              <a:ext cx="1059180" cy="96520"/>
            </a:xfrm>
            <a:custGeom>
              <a:avLst/>
              <a:gdLst/>
              <a:ahLst/>
              <a:cxnLst/>
              <a:rect l="l" t="t" r="r" b="b"/>
              <a:pathLst>
                <a:path w="1059180" h="9652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72717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163830" y="4542790"/>
              <a:ext cx="7654290" cy="35560"/>
            </a:xfrm>
            <a:custGeom>
              <a:avLst/>
              <a:gdLst/>
              <a:ahLst/>
              <a:cxnLst/>
              <a:rect l="l" t="t" r="r" b="b"/>
              <a:pathLst>
                <a:path w="7654290" h="3556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72717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962660" y="276860"/>
              <a:ext cx="6055360" cy="3789680"/>
            </a:xfrm>
            <a:custGeom>
              <a:avLst/>
              <a:gdLst/>
              <a:ahLst/>
              <a:cxnLst/>
              <a:rect l="l" t="t" r="r" b="b"/>
              <a:pathLst>
                <a:path w="6055360" h="378968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3"/>
              <a:stretch>
                <a:fillRect t="-4826" b="-4826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3951575" y="1587853"/>
            <a:ext cx="10951142" cy="5878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16"/>
              </a:lnSpc>
              <a:spcBef>
                <a:spcPct val="0"/>
              </a:spcBef>
            </a:pPr>
            <a:r>
              <a:rPr lang="en-US" sz="3600" b="1" spc="107">
                <a:solidFill>
                  <a:srgbClr val="191919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ORDER REVIEW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12919457" y="8414693"/>
            <a:ext cx="3744615" cy="3744615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0345E4">
                  <a:alpha val="19608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-2220274" y="-1238341"/>
            <a:ext cx="3744615" cy="3744615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0345E4">
                  <a:alpha val="19608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2518049" y="8414693"/>
            <a:ext cx="3744615" cy="3744615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0345E4">
                  <a:alpha val="19608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4" name="Freeform 24"/>
          <p:cNvSpPr/>
          <p:nvPr/>
        </p:nvSpPr>
        <p:spPr>
          <a:xfrm>
            <a:off x="0" y="0"/>
            <a:ext cx="1924707" cy="571796"/>
          </a:xfrm>
          <a:custGeom>
            <a:avLst/>
            <a:gdLst/>
            <a:ahLst/>
            <a:cxnLst/>
            <a:rect l="l" t="t" r="r" b="b"/>
            <a:pathLst>
              <a:path w="1924707" h="571796">
                <a:moveTo>
                  <a:pt x="0" y="0"/>
                </a:moveTo>
                <a:lnTo>
                  <a:pt x="1924707" y="0"/>
                </a:lnTo>
                <a:lnTo>
                  <a:pt x="1924707" y="571796"/>
                </a:lnTo>
                <a:lnTo>
                  <a:pt x="0" y="57179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2783352"/>
            <a:ext cx="9825404" cy="5635733"/>
            <a:chOff x="0" y="0"/>
            <a:chExt cx="7981950" cy="4578350"/>
          </a:xfrm>
        </p:grpSpPr>
        <p:sp>
          <p:nvSpPr>
            <p:cNvPr id="3" name="Freeform 3"/>
            <p:cNvSpPr/>
            <p:nvPr/>
          </p:nvSpPr>
          <p:spPr>
            <a:xfrm>
              <a:off x="765810" y="21590"/>
              <a:ext cx="6451600" cy="4326890"/>
            </a:xfrm>
            <a:custGeom>
              <a:avLst/>
              <a:gdLst/>
              <a:ahLst/>
              <a:cxnLst/>
              <a:rect l="l" t="t" r="r" b="b"/>
              <a:pathLst>
                <a:path w="6451600" h="432689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0" y="0"/>
              <a:ext cx="7981950" cy="4542790"/>
            </a:xfrm>
            <a:custGeom>
              <a:avLst/>
              <a:gdLst/>
              <a:ahLst/>
              <a:cxnLst/>
              <a:rect l="l" t="t" r="r" b="b"/>
              <a:pathLst>
                <a:path w="7981950" h="454279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96969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3460750" y="4349750"/>
              <a:ext cx="1059180" cy="96520"/>
            </a:xfrm>
            <a:custGeom>
              <a:avLst/>
              <a:gdLst/>
              <a:ahLst/>
              <a:cxnLst/>
              <a:rect l="l" t="t" r="r" b="b"/>
              <a:pathLst>
                <a:path w="1059180" h="9652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72717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163830" y="4542790"/>
              <a:ext cx="7654290" cy="35560"/>
            </a:xfrm>
            <a:custGeom>
              <a:avLst/>
              <a:gdLst/>
              <a:ahLst/>
              <a:cxnLst/>
              <a:rect l="l" t="t" r="r" b="b"/>
              <a:pathLst>
                <a:path w="7654290" h="3556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72717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962660" y="276860"/>
              <a:ext cx="6055360" cy="3789680"/>
            </a:xfrm>
            <a:custGeom>
              <a:avLst/>
              <a:gdLst/>
              <a:ahLst/>
              <a:cxnLst/>
              <a:rect l="l" t="t" r="r" b="b"/>
              <a:pathLst>
                <a:path w="6055360" h="378968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2"/>
              <a:stretch>
                <a:fillRect t="-11717" b="-11717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8462596" y="2783352"/>
            <a:ext cx="9825404" cy="5635733"/>
            <a:chOff x="0" y="0"/>
            <a:chExt cx="7981950" cy="4578350"/>
          </a:xfrm>
        </p:grpSpPr>
        <p:sp>
          <p:nvSpPr>
            <p:cNvPr id="9" name="Freeform 9"/>
            <p:cNvSpPr/>
            <p:nvPr/>
          </p:nvSpPr>
          <p:spPr>
            <a:xfrm>
              <a:off x="765810" y="21590"/>
              <a:ext cx="6451600" cy="4326890"/>
            </a:xfrm>
            <a:custGeom>
              <a:avLst/>
              <a:gdLst/>
              <a:ahLst/>
              <a:cxnLst/>
              <a:rect l="l" t="t" r="r" b="b"/>
              <a:pathLst>
                <a:path w="6451600" h="432689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0" y="0"/>
              <a:ext cx="7981950" cy="4542790"/>
            </a:xfrm>
            <a:custGeom>
              <a:avLst/>
              <a:gdLst/>
              <a:ahLst/>
              <a:cxnLst/>
              <a:rect l="l" t="t" r="r" b="b"/>
              <a:pathLst>
                <a:path w="7981950" h="454279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96969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3460750" y="4349750"/>
              <a:ext cx="1059180" cy="96520"/>
            </a:xfrm>
            <a:custGeom>
              <a:avLst/>
              <a:gdLst/>
              <a:ahLst/>
              <a:cxnLst/>
              <a:rect l="l" t="t" r="r" b="b"/>
              <a:pathLst>
                <a:path w="1059180" h="9652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72717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163830" y="4542790"/>
              <a:ext cx="7654290" cy="35560"/>
            </a:xfrm>
            <a:custGeom>
              <a:avLst/>
              <a:gdLst/>
              <a:ahLst/>
              <a:cxnLst/>
              <a:rect l="l" t="t" r="r" b="b"/>
              <a:pathLst>
                <a:path w="7654290" h="3556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72717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962660" y="276860"/>
              <a:ext cx="6055360" cy="3789680"/>
            </a:xfrm>
            <a:custGeom>
              <a:avLst/>
              <a:gdLst/>
              <a:ahLst/>
              <a:cxnLst/>
              <a:rect l="l" t="t" r="r" b="b"/>
              <a:pathLst>
                <a:path w="6055360" h="378968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3"/>
              <a:stretch>
                <a:fillRect l="-11935" r="-6988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2720156" y="1772239"/>
            <a:ext cx="12847688" cy="5878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16"/>
              </a:lnSpc>
              <a:spcBef>
                <a:spcPct val="0"/>
              </a:spcBef>
            </a:pPr>
            <a:r>
              <a:rPr lang="en-US" sz="3600" b="1" spc="107">
                <a:solidFill>
                  <a:srgbClr val="191919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INVENTORY ALLOCATION &amp; SHIPPING AND DELIVERY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12919457" y="8414693"/>
            <a:ext cx="3744615" cy="3744615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0345E4">
                  <a:alpha val="19608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-2220274" y="-1238341"/>
            <a:ext cx="3744615" cy="3744615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0345E4">
                  <a:alpha val="19608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2518049" y="8414693"/>
            <a:ext cx="3744615" cy="3744615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0345E4">
                  <a:alpha val="19608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4" name="Freeform 24"/>
          <p:cNvSpPr/>
          <p:nvPr/>
        </p:nvSpPr>
        <p:spPr>
          <a:xfrm>
            <a:off x="0" y="0"/>
            <a:ext cx="1924707" cy="571796"/>
          </a:xfrm>
          <a:custGeom>
            <a:avLst/>
            <a:gdLst/>
            <a:ahLst/>
            <a:cxnLst/>
            <a:rect l="l" t="t" r="r" b="b"/>
            <a:pathLst>
              <a:path w="1924707" h="571796">
                <a:moveTo>
                  <a:pt x="0" y="0"/>
                </a:moveTo>
                <a:lnTo>
                  <a:pt x="1924707" y="0"/>
                </a:lnTo>
                <a:lnTo>
                  <a:pt x="1924707" y="571796"/>
                </a:lnTo>
                <a:lnTo>
                  <a:pt x="0" y="57179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2783352"/>
            <a:ext cx="9825404" cy="5635733"/>
            <a:chOff x="0" y="0"/>
            <a:chExt cx="7981950" cy="4578350"/>
          </a:xfrm>
        </p:grpSpPr>
        <p:sp>
          <p:nvSpPr>
            <p:cNvPr id="3" name="Freeform 3"/>
            <p:cNvSpPr/>
            <p:nvPr/>
          </p:nvSpPr>
          <p:spPr>
            <a:xfrm>
              <a:off x="765810" y="21590"/>
              <a:ext cx="6451600" cy="4326890"/>
            </a:xfrm>
            <a:custGeom>
              <a:avLst/>
              <a:gdLst/>
              <a:ahLst/>
              <a:cxnLst/>
              <a:rect l="l" t="t" r="r" b="b"/>
              <a:pathLst>
                <a:path w="6451600" h="432689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0" y="0"/>
              <a:ext cx="7981950" cy="4542790"/>
            </a:xfrm>
            <a:custGeom>
              <a:avLst/>
              <a:gdLst/>
              <a:ahLst/>
              <a:cxnLst/>
              <a:rect l="l" t="t" r="r" b="b"/>
              <a:pathLst>
                <a:path w="7981950" h="454279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96969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3460750" y="4349750"/>
              <a:ext cx="1059180" cy="96520"/>
            </a:xfrm>
            <a:custGeom>
              <a:avLst/>
              <a:gdLst/>
              <a:ahLst/>
              <a:cxnLst/>
              <a:rect l="l" t="t" r="r" b="b"/>
              <a:pathLst>
                <a:path w="1059180" h="9652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72717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163830" y="4542790"/>
              <a:ext cx="7654290" cy="35560"/>
            </a:xfrm>
            <a:custGeom>
              <a:avLst/>
              <a:gdLst/>
              <a:ahLst/>
              <a:cxnLst/>
              <a:rect l="l" t="t" r="r" b="b"/>
              <a:pathLst>
                <a:path w="7654290" h="3556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72717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962660" y="276860"/>
              <a:ext cx="6055360" cy="3789680"/>
            </a:xfrm>
            <a:custGeom>
              <a:avLst/>
              <a:gdLst/>
              <a:ahLst/>
              <a:cxnLst/>
              <a:rect l="l" t="t" r="r" b="b"/>
              <a:pathLst>
                <a:path w="6055360" h="378968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2"/>
              <a:stretch>
                <a:fillRect l="-9041" r="-904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8462596" y="2783352"/>
            <a:ext cx="9825404" cy="5635733"/>
            <a:chOff x="0" y="0"/>
            <a:chExt cx="7981950" cy="4578350"/>
          </a:xfrm>
        </p:grpSpPr>
        <p:sp>
          <p:nvSpPr>
            <p:cNvPr id="9" name="Freeform 9"/>
            <p:cNvSpPr/>
            <p:nvPr/>
          </p:nvSpPr>
          <p:spPr>
            <a:xfrm>
              <a:off x="765810" y="21590"/>
              <a:ext cx="6451600" cy="4326890"/>
            </a:xfrm>
            <a:custGeom>
              <a:avLst/>
              <a:gdLst/>
              <a:ahLst/>
              <a:cxnLst/>
              <a:rect l="l" t="t" r="r" b="b"/>
              <a:pathLst>
                <a:path w="6451600" h="432689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0" y="0"/>
              <a:ext cx="7981950" cy="4542790"/>
            </a:xfrm>
            <a:custGeom>
              <a:avLst/>
              <a:gdLst/>
              <a:ahLst/>
              <a:cxnLst/>
              <a:rect l="l" t="t" r="r" b="b"/>
              <a:pathLst>
                <a:path w="7981950" h="454279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96969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3460750" y="4349750"/>
              <a:ext cx="1059180" cy="96520"/>
            </a:xfrm>
            <a:custGeom>
              <a:avLst/>
              <a:gdLst/>
              <a:ahLst/>
              <a:cxnLst/>
              <a:rect l="l" t="t" r="r" b="b"/>
              <a:pathLst>
                <a:path w="1059180" h="9652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72717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163830" y="4542790"/>
              <a:ext cx="7654290" cy="35560"/>
            </a:xfrm>
            <a:custGeom>
              <a:avLst/>
              <a:gdLst/>
              <a:ahLst/>
              <a:cxnLst/>
              <a:rect l="l" t="t" r="r" b="b"/>
              <a:pathLst>
                <a:path w="7654290" h="3556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72717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962660" y="276860"/>
              <a:ext cx="6055360" cy="3789680"/>
            </a:xfrm>
            <a:custGeom>
              <a:avLst/>
              <a:gdLst/>
              <a:ahLst/>
              <a:cxnLst/>
              <a:rect l="l" t="t" r="r" b="b"/>
              <a:pathLst>
                <a:path w="6055360" h="378968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3"/>
              <a:stretch>
                <a:fillRect l="-4649" r="-1484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2720156" y="1772239"/>
            <a:ext cx="12847688" cy="5878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16"/>
              </a:lnSpc>
              <a:spcBef>
                <a:spcPct val="0"/>
              </a:spcBef>
            </a:pPr>
            <a:r>
              <a:rPr lang="en-US" sz="3600" b="1" spc="107">
                <a:solidFill>
                  <a:srgbClr val="191919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INVENTORY ALLOCATION &amp; SHIPPING AND DELIVERY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12919457" y="8414693"/>
            <a:ext cx="3744615" cy="3744615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0345E4">
                  <a:alpha val="19608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-2220274" y="-1238341"/>
            <a:ext cx="3744615" cy="3744615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0345E4">
                  <a:alpha val="19608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2518049" y="8414693"/>
            <a:ext cx="3744615" cy="3744615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0345E4">
                  <a:alpha val="19608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4" name="Freeform 24"/>
          <p:cNvSpPr/>
          <p:nvPr/>
        </p:nvSpPr>
        <p:spPr>
          <a:xfrm>
            <a:off x="0" y="0"/>
            <a:ext cx="1924707" cy="571796"/>
          </a:xfrm>
          <a:custGeom>
            <a:avLst/>
            <a:gdLst/>
            <a:ahLst/>
            <a:cxnLst/>
            <a:rect l="l" t="t" r="r" b="b"/>
            <a:pathLst>
              <a:path w="1924707" h="571796">
                <a:moveTo>
                  <a:pt x="0" y="0"/>
                </a:moveTo>
                <a:lnTo>
                  <a:pt x="1924707" y="0"/>
                </a:lnTo>
                <a:lnTo>
                  <a:pt x="1924707" y="571796"/>
                </a:lnTo>
                <a:lnTo>
                  <a:pt x="0" y="57179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2783352"/>
            <a:ext cx="9825404" cy="5635733"/>
            <a:chOff x="0" y="0"/>
            <a:chExt cx="7981950" cy="4578350"/>
          </a:xfrm>
        </p:grpSpPr>
        <p:sp>
          <p:nvSpPr>
            <p:cNvPr id="3" name="Freeform 3"/>
            <p:cNvSpPr/>
            <p:nvPr/>
          </p:nvSpPr>
          <p:spPr>
            <a:xfrm>
              <a:off x="765810" y="21590"/>
              <a:ext cx="6451600" cy="4326890"/>
            </a:xfrm>
            <a:custGeom>
              <a:avLst/>
              <a:gdLst/>
              <a:ahLst/>
              <a:cxnLst/>
              <a:rect l="l" t="t" r="r" b="b"/>
              <a:pathLst>
                <a:path w="6451600" h="432689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0" y="0"/>
              <a:ext cx="7981950" cy="4542790"/>
            </a:xfrm>
            <a:custGeom>
              <a:avLst/>
              <a:gdLst/>
              <a:ahLst/>
              <a:cxnLst/>
              <a:rect l="l" t="t" r="r" b="b"/>
              <a:pathLst>
                <a:path w="7981950" h="454279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96969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3460750" y="4349750"/>
              <a:ext cx="1059180" cy="96520"/>
            </a:xfrm>
            <a:custGeom>
              <a:avLst/>
              <a:gdLst/>
              <a:ahLst/>
              <a:cxnLst/>
              <a:rect l="l" t="t" r="r" b="b"/>
              <a:pathLst>
                <a:path w="1059180" h="9652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72717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163830" y="4542790"/>
              <a:ext cx="7654290" cy="35560"/>
            </a:xfrm>
            <a:custGeom>
              <a:avLst/>
              <a:gdLst/>
              <a:ahLst/>
              <a:cxnLst/>
              <a:rect l="l" t="t" r="r" b="b"/>
              <a:pathLst>
                <a:path w="7654290" h="3556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72717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962660" y="276860"/>
              <a:ext cx="6055360" cy="3789680"/>
            </a:xfrm>
            <a:custGeom>
              <a:avLst/>
              <a:gdLst/>
              <a:ahLst/>
              <a:cxnLst/>
              <a:rect l="l" t="t" r="r" b="b"/>
              <a:pathLst>
                <a:path w="6055360" h="378968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2"/>
              <a:stretch>
                <a:fillRect t="-10918" b="-10918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8462596" y="2783352"/>
            <a:ext cx="9825404" cy="5635733"/>
            <a:chOff x="0" y="0"/>
            <a:chExt cx="7981950" cy="4578350"/>
          </a:xfrm>
        </p:grpSpPr>
        <p:sp>
          <p:nvSpPr>
            <p:cNvPr id="9" name="Freeform 9"/>
            <p:cNvSpPr/>
            <p:nvPr/>
          </p:nvSpPr>
          <p:spPr>
            <a:xfrm>
              <a:off x="765810" y="21590"/>
              <a:ext cx="6451600" cy="4326890"/>
            </a:xfrm>
            <a:custGeom>
              <a:avLst/>
              <a:gdLst/>
              <a:ahLst/>
              <a:cxnLst/>
              <a:rect l="l" t="t" r="r" b="b"/>
              <a:pathLst>
                <a:path w="6451600" h="432689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0" y="0"/>
              <a:ext cx="7981950" cy="4542790"/>
            </a:xfrm>
            <a:custGeom>
              <a:avLst/>
              <a:gdLst/>
              <a:ahLst/>
              <a:cxnLst/>
              <a:rect l="l" t="t" r="r" b="b"/>
              <a:pathLst>
                <a:path w="7981950" h="454279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96969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3460750" y="4349750"/>
              <a:ext cx="1059180" cy="96520"/>
            </a:xfrm>
            <a:custGeom>
              <a:avLst/>
              <a:gdLst/>
              <a:ahLst/>
              <a:cxnLst/>
              <a:rect l="l" t="t" r="r" b="b"/>
              <a:pathLst>
                <a:path w="1059180" h="9652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72717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163830" y="4542790"/>
              <a:ext cx="7654290" cy="35560"/>
            </a:xfrm>
            <a:custGeom>
              <a:avLst/>
              <a:gdLst/>
              <a:ahLst/>
              <a:cxnLst/>
              <a:rect l="l" t="t" r="r" b="b"/>
              <a:pathLst>
                <a:path w="7654290" h="3556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72717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962660" y="276860"/>
              <a:ext cx="6055360" cy="3789680"/>
            </a:xfrm>
            <a:custGeom>
              <a:avLst/>
              <a:gdLst/>
              <a:ahLst/>
              <a:cxnLst/>
              <a:rect l="l" t="t" r="r" b="b"/>
              <a:pathLst>
                <a:path w="6055360" h="378968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3"/>
              <a:stretch>
                <a:fillRect l="-2044" r="-2044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2720156" y="1772239"/>
            <a:ext cx="12847688" cy="5878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16"/>
              </a:lnSpc>
              <a:spcBef>
                <a:spcPct val="0"/>
              </a:spcBef>
            </a:pPr>
            <a:r>
              <a:rPr lang="en-US" sz="3600" b="1" spc="107">
                <a:solidFill>
                  <a:srgbClr val="191919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INVENTORY ALLOCATION &amp; SHIPPING AND DELIVERY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12919457" y="8414693"/>
            <a:ext cx="3744615" cy="3744615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0345E4">
                  <a:alpha val="19608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-2220274" y="-1238341"/>
            <a:ext cx="3744615" cy="3744615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0345E4">
                  <a:alpha val="19608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2518049" y="8414693"/>
            <a:ext cx="3744615" cy="3744615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0345E4">
                  <a:alpha val="19608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4" name="Freeform 24"/>
          <p:cNvSpPr/>
          <p:nvPr/>
        </p:nvSpPr>
        <p:spPr>
          <a:xfrm>
            <a:off x="0" y="0"/>
            <a:ext cx="1924707" cy="571796"/>
          </a:xfrm>
          <a:custGeom>
            <a:avLst/>
            <a:gdLst/>
            <a:ahLst/>
            <a:cxnLst/>
            <a:rect l="l" t="t" r="r" b="b"/>
            <a:pathLst>
              <a:path w="1924707" h="571796">
                <a:moveTo>
                  <a:pt x="0" y="0"/>
                </a:moveTo>
                <a:lnTo>
                  <a:pt x="1924707" y="0"/>
                </a:lnTo>
                <a:lnTo>
                  <a:pt x="1924707" y="571796"/>
                </a:lnTo>
                <a:lnTo>
                  <a:pt x="0" y="57179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710914" y="1759944"/>
            <a:ext cx="14866172" cy="8527056"/>
            <a:chOff x="0" y="0"/>
            <a:chExt cx="7981950" cy="4578350"/>
          </a:xfrm>
        </p:grpSpPr>
        <p:sp>
          <p:nvSpPr>
            <p:cNvPr id="3" name="Freeform 3"/>
            <p:cNvSpPr/>
            <p:nvPr/>
          </p:nvSpPr>
          <p:spPr>
            <a:xfrm>
              <a:off x="765810" y="21590"/>
              <a:ext cx="6451600" cy="4326890"/>
            </a:xfrm>
            <a:custGeom>
              <a:avLst/>
              <a:gdLst/>
              <a:ahLst/>
              <a:cxnLst/>
              <a:rect l="l" t="t" r="r" b="b"/>
              <a:pathLst>
                <a:path w="6451600" h="432689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0" y="0"/>
              <a:ext cx="7981950" cy="4542790"/>
            </a:xfrm>
            <a:custGeom>
              <a:avLst/>
              <a:gdLst/>
              <a:ahLst/>
              <a:cxnLst/>
              <a:rect l="l" t="t" r="r" b="b"/>
              <a:pathLst>
                <a:path w="7981950" h="454279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96969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3460750" y="4349750"/>
              <a:ext cx="1059180" cy="96520"/>
            </a:xfrm>
            <a:custGeom>
              <a:avLst/>
              <a:gdLst/>
              <a:ahLst/>
              <a:cxnLst/>
              <a:rect l="l" t="t" r="r" b="b"/>
              <a:pathLst>
                <a:path w="1059180" h="9652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72717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163830" y="4542790"/>
              <a:ext cx="7654290" cy="35560"/>
            </a:xfrm>
            <a:custGeom>
              <a:avLst/>
              <a:gdLst/>
              <a:ahLst/>
              <a:cxnLst/>
              <a:rect l="l" t="t" r="r" b="b"/>
              <a:pathLst>
                <a:path w="7654290" h="3556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72717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962660" y="276860"/>
              <a:ext cx="6055360" cy="3789680"/>
            </a:xfrm>
            <a:custGeom>
              <a:avLst/>
              <a:gdLst/>
              <a:ahLst/>
              <a:cxnLst/>
              <a:rect l="l" t="t" r="r" b="b"/>
              <a:pathLst>
                <a:path w="6055360" h="378968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2"/>
              <a:stretch>
                <a:fillRect l="-572" r="-57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2720156" y="710946"/>
            <a:ext cx="12847688" cy="5878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16"/>
              </a:lnSpc>
              <a:spcBef>
                <a:spcPct val="0"/>
              </a:spcBef>
            </a:pPr>
            <a:r>
              <a:rPr lang="en-US" sz="3600" b="1" spc="107">
                <a:solidFill>
                  <a:srgbClr val="191919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INVENTORY ALLOCATION &amp; SHIPPING AND DELIVERY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16803604" y="8414693"/>
            <a:ext cx="3744615" cy="3744615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0345E4">
                  <a:alpha val="19608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-2220274" y="-1238341"/>
            <a:ext cx="3744615" cy="3744615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0345E4">
                  <a:alpha val="19608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6402196" y="8414693"/>
            <a:ext cx="3744615" cy="3744615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0345E4">
                  <a:alpha val="19608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8" name="Freeform 18"/>
          <p:cNvSpPr/>
          <p:nvPr/>
        </p:nvSpPr>
        <p:spPr>
          <a:xfrm>
            <a:off x="0" y="0"/>
            <a:ext cx="1924707" cy="571796"/>
          </a:xfrm>
          <a:custGeom>
            <a:avLst/>
            <a:gdLst/>
            <a:ahLst/>
            <a:cxnLst/>
            <a:rect l="l" t="t" r="r" b="b"/>
            <a:pathLst>
              <a:path w="1924707" h="571796">
                <a:moveTo>
                  <a:pt x="0" y="0"/>
                </a:moveTo>
                <a:lnTo>
                  <a:pt x="1924707" y="0"/>
                </a:lnTo>
                <a:lnTo>
                  <a:pt x="1924707" y="571796"/>
                </a:lnTo>
                <a:lnTo>
                  <a:pt x="0" y="57179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2783352"/>
            <a:ext cx="9825404" cy="5635733"/>
            <a:chOff x="0" y="0"/>
            <a:chExt cx="7981950" cy="4578350"/>
          </a:xfrm>
        </p:grpSpPr>
        <p:sp>
          <p:nvSpPr>
            <p:cNvPr id="3" name="Freeform 3"/>
            <p:cNvSpPr/>
            <p:nvPr/>
          </p:nvSpPr>
          <p:spPr>
            <a:xfrm>
              <a:off x="765810" y="21590"/>
              <a:ext cx="6451600" cy="4326890"/>
            </a:xfrm>
            <a:custGeom>
              <a:avLst/>
              <a:gdLst/>
              <a:ahLst/>
              <a:cxnLst/>
              <a:rect l="l" t="t" r="r" b="b"/>
              <a:pathLst>
                <a:path w="6451600" h="432689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0" y="0"/>
              <a:ext cx="7981950" cy="4542790"/>
            </a:xfrm>
            <a:custGeom>
              <a:avLst/>
              <a:gdLst/>
              <a:ahLst/>
              <a:cxnLst/>
              <a:rect l="l" t="t" r="r" b="b"/>
              <a:pathLst>
                <a:path w="7981950" h="454279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96969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3460750" y="4349750"/>
              <a:ext cx="1059180" cy="96520"/>
            </a:xfrm>
            <a:custGeom>
              <a:avLst/>
              <a:gdLst/>
              <a:ahLst/>
              <a:cxnLst/>
              <a:rect l="l" t="t" r="r" b="b"/>
              <a:pathLst>
                <a:path w="1059180" h="9652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72717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163830" y="4542790"/>
              <a:ext cx="7654290" cy="35560"/>
            </a:xfrm>
            <a:custGeom>
              <a:avLst/>
              <a:gdLst/>
              <a:ahLst/>
              <a:cxnLst/>
              <a:rect l="l" t="t" r="r" b="b"/>
              <a:pathLst>
                <a:path w="7654290" h="3556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72717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962660" y="276860"/>
              <a:ext cx="6055360" cy="3789680"/>
            </a:xfrm>
            <a:custGeom>
              <a:avLst/>
              <a:gdLst/>
              <a:ahLst/>
              <a:cxnLst/>
              <a:rect l="l" t="t" r="r" b="b"/>
              <a:pathLst>
                <a:path w="6055360" h="378968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2"/>
              <a:stretch>
                <a:fillRect r="-18924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8462596" y="2783352"/>
            <a:ext cx="9825404" cy="5635733"/>
            <a:chOff x="0" y="0"/>
            <a:chExt cx="7981950" cy="4578350"/>
          </a:xfrm>
        </p:grpSpPr>
        <p:sp>
          <p:nvSpPr>
            <p:cNvPr id="9" name="Freeform 9"/>
            <p:cNvSpPr/>
            <p:nvPr/>
          </p:nvSpPr>
          <p:spPr>
            <a:xfrm>
              <a:off x="765810" y="21590"/>
              <a:ext cx="6451600" cy="4326890"/>
            </a:xfrm>
            <a:custGeom>
              <a:avLst/>
              <a:gdLst/>
              <a:ahLst/>
              <a:cxnLst/>
              <a:rect l="l" t="t" r="r" b="b"/>
              <a:pathLst>
                <a:path w="6451600" h="432689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0" y="0"/>
              <a:ext cx="7981950" cy="4542790"/>
            </a:xfrm>
            <a:custGeom>
              <a:avLst/>
              <a:gdLst/>
              <a:ahLst/>
              <a:cxnLst/>
              <a:rect l="l" t="t" r="r" b="b"/>
              <a:pathLst>
                <a:path w="7981950" h="454279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96969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3460750" y="4349750"/>
              <a:ext cx="1059180" cy="96520"/>
            </a:xfrm>
            <a:custGeom>
              <a:avLst/>
              <a:gdLst/>
              <a:ahLst/>
              <a:cxnLst/>
              <a:rect l="l" t="t" r="r" b="b"/>
              <a:pathLst>
                <a:path w="1059180" h="9652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72717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163830" y="4542790"/>
              <a:ext cx="7654290" cy="35560"/>
            </a:xfrm>
            <a:custGeom>
              <a:avLst/>
              <a:gdLst/>
              <a:ahLst/>
              <a:cxnLst/>
              <a:rect l="l" t="t" r="r" b="b"/>
              <a:pathLst>
                <a:path w="7654290" h="3556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72717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962660" y="276860"/>
              <a:ext cx="6055360" cy="3789680"/>
            </a:xfrm>
            <a:custGeom>
              <a:avLst/>
              <a:gdLst/>
              <a:ahLst/>
              <a:cxnLst/>
              <a:rect l="l" t="t" r="r" b="b"/>
              <a:pathLst>
                <a:path w="6055360" h="378968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3"/>
              <a:stretch>
                <a:fillRect l="-470" r="-470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2720156" y="1772239"/>
            <a:ext cx="12847688" cy="5878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16"/>
              </a:lnSpc>
              <a:spcBef>
                <a:spcPct val="0"/>
              </a:spcBef>
            </a:pPr>
            <a:r>
              <a:rPr lang="en-US" sz="3600" b="1" spc="107">
                <a:solidFill>
                  <a:srgbClr val="191919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DELIVERY CONFIRMATION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12919457" y="8414693"/>
            <a:ext cx="3744615" cy="3744615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0345E4">
                  <a:alpha val="19608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-2220274" y="-1238341"/>
            <a:ext cx="3744615" cy="3744615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0345E4">
                  <a:alpha val="19608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2518049" y="8414693"/>
            <a:ext cx="3744615" cy="3744615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0345E4">
                  <a:alpha val="19608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4" name="Freeform 24"/>
          <p:cNvSpPr/>
          <p:nvPr/>
        </p:nvSpPr>
        <p:spPr>
          <a:xfrm>
            <a:off x="0" y="0"/>
            <a:ext cx="1924707" cy="571796"/>
          </a:xfrm>
          <a:custGeom>
            <a:avLst/>
            <a:gdLst/>
            <a:ahLst/>
            <a:cxnLst/>
            <a:rect l="l" t="t" r="r" b="b"/>
            <a:pathLst>
              <a:path w="1924707" h="571796">
                <a:moveTo>
                  <a:pt x="0" y="0"/>
                </a:moveTo>
                <a:lnTo>
                  <a:pt x="1924707" y="0"/>
                </a:lnTo>
                <a:lnTo>
                  <a:pt x="1924707" y="571796"/>
                </a:lnTo>
                <a:lnTo>
                  <a:pt x="0" y="57179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2783352"/>
            <a:ext cx="9825404" cy="5635733"/>
            <a:chOff x="0" y="0"/>
            <a:chExt cx="7981950" cy="4578350"/>
          </a:xfrm>
        </p:grpSpPr>
        <p:sp>
          <p:nvSpPr>
            <p:cNvPr id="3" name="Freeform 3"/>
            <p:cNvSpPr/>
            <p:nvPr/>
          </p:nvSpPr>
          <p:spPr>
            <a:xfrm>
              <a:off x="765810" y="21590"/>
              <a:ext cx="6451600" cy="4326890"/>
            </a:xfrm>
            <a:custGeom>
              <a:avLst/>
              <a:gdLst/>
              <a:ahLst/>
              <a:cxnLst/>
              <a:rect l="l" t="t" r="r" b="b"/>
              <a:pathLst>
                <a:path w="6451600" h="432689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0" y="0"/>
              <a:ext cx="7981950" cy="4542790"/>
            </a:xfrm>
            <a:custGeom>
              <a:avLst/>
              <a:gdLst/>
              <a:ahLst/>
              <a:cxnLst/>
              <a:rect l="l" t="t" r="r" b="b"/>
              <a:pathLst>
                <a:path w="7981950" h="454279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96969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3460750" y="4349750"/>
              <a:ext cx="1059180" cy="96520"/>
            </a:xfrm>
            <a:custGeom>
              <a:avLst/>
              <a:gdLst/>
              <a:ahLst/>
              <a:cxnLst/>
              <a:rect l="l" t="t" r="r" b="b"/>
              <a:pathLst>
                <a:path w="1059180" h="9652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72717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163830" y="4542790"/>
              <a:ext cx="7654290" cy="35560"/>
            </a:xfrm>
            <a:custGeom>
              <a:avLst/>
              <a:gdLst/>
              <a:ahLst/>
              <a:cxnLst/>
              <a:rect l="l" t="t" r="r" b="b"/>
              <a:pathLst>
                <a:path w="7654290" h="3556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72717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962660" y="276860"/>
              <a:ext cx="6055360" cy="3789680"/>
            </a:xfrm>
            <a:custGeom>
              <a:avLst/>
              <a:gdLst/>
              <a:ahLst/>
              <a:cxnLst/>
              <a:rect l="l" t="t" r="r" b="b"/>
              <a:pathLst>
                <a:path w="6055360" h="378968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2"/>
              <a:stretch>
                <a:fillRect t="-6424" b="-6424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8462596" y="2783352"/>
            <a:ext cx="9825404" cy="5635733"/>
            <a:chOff x="0" y="0"/>
            <a:chExt cx="7981950" cy="4578350"/>
          </a:xfrm>
        </p:grpSpPr>
        <p:sp>
          <p:nvSpPr>
            <p:cNvPr id="9" name="Freeform 9"/>
            <p:cNvSpPr/>
            <p:nvPr/>
          </p:nvSpPr>
          <p:spPr>
            <a:xfrm>
              <a:off x="765810" y="21590"/>
              <a:ext cx="6451600" cy="4326890"/>
            </a:xfrm>
            <a:custGeom>
              <a:avLst/>
              <a:gdLst/>
              <a:ahLst/>
              <a:cxnLst/>
              <a:rect l="l" t="t" r="r" b="b"/>
              <a:pathLst>
                <a:path w="6451600" h="432689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0" y="0"/>
              <a:ext cx="7981950" cy="4542790"/>
            </a:xfrm>
            <a:custGeom>
              <a:avLst/>
              <a:gdLst/>
              <a:ahLst/>
              <a:cxnLst/>
              <a:rect l="l" t="t" r="r" b="b"/>
              <a:pathLst>
                <a:path w="7981950" h="454279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96969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3460750" y="4349750"/>
              <a:ext cx="1059180" cy="96520"/>
            </a:xfrm>
            <a:custGeom>
              <a:avLst/>
              <a:gdLst/>
              <a:ahLst/>
              <a:cxnLst/>
              <a:rect l="l" t="t" r="r" b="b"/>
              <a:pathLst>
                <a:path w="1059180" h="9652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72717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163830" y="4542790"/>
              <a:ext cx="7654290" cy="35560"/>
            </a:xfrm>
            <a:custGeom>
              <a:avLst/>
              <a:gdLst/>
              <a:ahLst/>
              <a:cxnLst/>
              <a:rect l="l" t="t" r="r" b="b"/>
              <a:pathLst>
                <a:path w="7654290" h="3556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72717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962660" y="276860"/>
              <a:ext cx="6055360" cy="3789680"/>
            </a:xfrm>
            <a:custGeom>
              <a:avLst/>
              <a:gdLst/>
              <a:ahLst/>
              <a:cxnLst/>
              <a:rect l="l" t="t" r="r" b="b"/>
              <a:pathLst>
                <a:path w="6055360" h="378968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3"/>
              <a:stretch>
                <a:fillRect t="-6424" b="-6424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2720156" y="1772239"/>
            <a:ext cx="12847688" cy="5878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16"/>
              </a:lnSpc>
              <a:spcBef>
                <a:spcPct val="0"/>
              </a:spcBef>
            </a:pPr>
            <a:r>
              <a:rPr lang="en-US" sz="3600" b="1" spc="107">
                <a:solidFill>
                  <a:srgbClr val="191919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REAL-TIME ORDER TRACKING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12919457" y="8414693"/>
            <a:ext cx="3744615" cy="3744615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0345E4">
                  <a:alpha val="19608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-2220274" y="-1238341"/>
            <a:ext cx="3744615" cy="3744615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0345E4">
                  <a:alpha val="19608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2518049" y="8414693"/>
            <a:ext cx="3744615" cy="3744615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0345E4">
                  <a:alpha val="19608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4" name="Freeform 24"/>
          <p:cNvSpPr/>
          <p:nvPr/>
        </p:nvSpPr>
        <p:spPr>
          <a:xfrm>
            <a:off x="0" y="0"/>
            <a:ext cx="1924707" cy="571796"/>
          </a:xfrm>
          <a:custGeom>
            <a:avLst/>
            <a:gdLst/>
            <a:ahLst/>
            <a:cxnLst/>
            <a:rect l="l" t="t" r="r" b="b"/>
            <a:pathLst>
              <a:path w="1924707" h="571796">
                <a:moveTo>
                  <a:pt x="0" y="0"/>
                </a:moveTo>
                <a:lnTo>
                  <a:pt x="1924707" y="0"/>
                </a:lnTo>
                <a:lnTo>
                  <a:pt x="1924707" y="571796"/>
                </a:lnTo>
                <a:lnTo>
                  <a:pt x="0" y="57179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710914" y="1759944"/>
            <a:ext cx="14866172" cy="8527056"/>
            <a:chOff x="0" y="0"/>
            <a:chExt cx="7981950" cy="4578350"/>
          </a:xfrm>
        </p:grpSpPr>
        <p:sp>
          <p:nvSpPr>
            <p:cNvPr id="3" name="Freeform 3"/>
            <p:cNvSpPr/>
            <p:nvPr/>
          </p:nvSpPr>
          <p:spPr>
            <a:xfrm>
              <a:off x="765810" y="21590"/>
              <a:ext cx="6451600" cy="4326890"/>
            </a:xfrm>
            <a:custGeom>
              <a:avLst/>
              <a:gdLst/>
              <a:ahLst/>
              <a:cxnLst/>
              <a:rect l="l" t="t" r="r" b="b"/>
              <a:pathLst>
                <a:path w="6451600" h="432689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0" y="0"/>
              <a:ext cx="7981950" cy="4542790"/>
            </a:xfrm>
            <a:custGeom>
              <a:avLst/>
              <a:gdLst/>
              <a:ahLst/>
              <a:cxnLst/>
              <a:rect l="l" t="t" r="r" b="b"/>
              <a:pathLst>
                <a:path w="7981950" h="454279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96969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3460750" y="4349750"/>
              <a:ext cx="1059180" cy="96520"/>
            </a:xfrm>
            <a:custGeom>
              <a:avLst/>
              <a:gdLst/>
              <a:ahLst/>
              <a:cxnLst/>
              <a:rect l="l" t="t" r="r" b="b"/>
              <a:pathLst>
                <a:path w="1059180" h="9652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72717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163830" y="4542790"/>
              <a:ext cx="7654290" cy="35560"/>
            </a:xfrm>
            <a:custGeom>
              <a:avLst/>
              <a:gdLst/>
              <a:ahLst/>
              <a:cxnLst/>
              <a:rect l="l" t="t" r="r" b="b"/>
              <a:pathLst>
                <a:path w="7654290" h="3556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72717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962660" y="276860"/>
              <a:ext cx="6055360" cy="3789680"/>
            </a:xfrm>
            <a:custGeom>
              <a:avLst/>
              <a:gdLst/>
              <a:ahLst/>
              <a:cxnLst/>
              <a:rect l="l" t="t" r="r" b="b"/>
              <a:pathLst>
                <a:path w="6055360" h="378968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2"/>
              <a:stretch>
                <a:fillRect t="-6424" b="-6424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2720156" y="710946"/>
            <a:ext cx="12847688" cy="5878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16"/>
              </a:lnSpc>
              <a:spcBef>
                <a:spcPct val="0"/>
              </a:spcBef>
            </a:pPr>
            <a:r>
              <a:rPr lang="en-US" sz="3600" b="1" spc="107">
                <a:solidFill>
                  <a:srgbClr val="191919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INVENTORY ALLOCATION &amp; SHIPPING AND DELIVERY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16616397" y="8414693"/>
            <a:ext cx="3744615" cy="3744615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0345E4">
                  <a:alpha val="19608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-2220274" y="-1238341"/>
            <a:ext cx="3744615" cy="3744615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0345E4">
                  <a:alpha val="19608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6214988" y="8414693"/>
            <a:ext cx="3744615" cy="3744615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0345E4">
                  <a:alpha val="19608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8" name="Freeform 18"/>
          <p:cNvSpPr/>
          <p:nvPr/>
        </p:nvSpPr>
        <p:spPr>
          <a:xfrm>
            <a:off x="0" y="0"/>
            <a:ext cx="1924707" cy="571796"/>
          </a:xfrm>
          <a:custGeom>
            <a:avLst/>
            <a:gdLst/>
            <a:ahLst/>
            <a:cxnLst/>
            <a:rect l="l" t="t" r="r" b="b"/>
            <a:pathLst>
              <a:path w="1924707" h="571796">
                <a:moveTo>
                  <a:pt x="0" y="0"/>
                </a:moveTo>
                <a:lnTo>
                  <a:pt x="1924707" y="0"/>
                </a:lnTo>
                <a:lnTo>
                  <a:pt x="1924707" y="571796"/>
                </a:lnTo>
                <a:lnTo>
                  <a:pt x="0" y="57179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2783352"/>
            <a:ext cx="9825404" cy="5635733"/>
            <a:chOff x="0" y="0"/>
            <a:chExt cx="7981950" cy="4578350"/>
          </a:xfrm>
        </p:grpSpPr>
        <p:sp>
          <p:nvSpPr>
            <p:cNvPr id="3" name="Freeform 3"/>
            <p:cNvSpPr/>
            <p:nvPr/>
          </p:nvSpPr>
          <p:spPr>
            <a:xfrm>
              <a:off x="765810" y="21590"/>
              <a:ext cx="6451600" cy="4326890"/>
            </a:xfrm>
            <a:custGeom>
              <a:avLst/>
              <a:gdLst/>
              <a:ahLst/>
              <a:cxnLst/>
              <a:rect l="l" t="t" r="r" b="b"/>
              <a:pathLst>
                <a:path w="6451600" h="432689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0" y="0"/>
              <a:ext cx="7981950" cy="4542790"/>
            </a:xfrm>
            <a:custGeom>
              <a:avLst/>
              <a:gdLst/>
              <a:ahLst/>
              <a:cxnLst/>
              <a:rect l="l" t="t" r="r" b="b"/>
              <a:pathLst>
                <a:path w="7981950" h="454279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96969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3460750" y="4349750"/>
              <a:ext cx="1059180" cy="96520"/>
            </a:xfrm>
            <a:custGeom>
              <a:avLst/>
              <a:gdLst/>
              <a:ahLst/>
              <a:cxnLst/>
              <a:rect l="l" t="t" r="r" b="b"/>
              <a:pathLst>
                <a:path w="1059180" h="9652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72717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163830" y="4542790"/>
              <a:ext cx="7654290" cy="35560"/>
            </a:xfrm>
            <a:custGeom>
              <a:avLst/>
              <a:gdLst/>
              <a:ahLst/>
              <a:cxnLst/>
              <a:rect l="l" t="t" r="r" b="b"/>
              <a:pathLst>
                <a:path w="7654290" h="3556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72717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962660" y="276860"/>
              <a:ext cx="6055360" cy="3789680"/>
            </a:xfrm>
            <a:custGeom>
              <a:avLst/>
              <a:gdLst/>
              <a:ahLst/>
              <a:cxnLst/>
              <a:rect l="l" t="t" r="r" b="b"/>
              <a:pathLst>
                <a:path w="6055360" h="378968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2"/>
              <a:stretch>
                <a:fillRect t="-5525" b="-5525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8462596" y="2783352"/>
            <a:ext cx="9825404" cy="5635733"/>
            <a:chOff x="0" y="0"/>
            <a:chExt cx="7981950" cy="4578350"/>
          </a:xfrm>
        </p:grpSpPr>
        <p:sp>
          <p:nvSpPr>
            <p:cNvPr id="9" name="Freeform 9"/>
            <p:cNvSpPr/>
            <p:nvPr/>
          </p:nvSpPr>
          <p:spPr>
            <a:xfrm>
              <a:off x="765810" y="21590"/>
              <a:ext cx="6451600" cy="4326890"/>
            </a:xfrm>
            <a:custGeom>
              <a:avLst/>
              <a:gdLst/>
              <a:ahLst/>
              <a:cxnLst/>
              <a:rect l="l" t="t" r="r" b="b"/>
              <a:pathLst>
                <a:path w="6451600" h="432689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0" y="0"/>
              <a:ext cx="7981950" cy="4542790"/>
            </a:xfrm>
            <a:custGeom>
              <a:avLst/>
              <a:gdLst/>
              <a:ahLst/>
              <a:cxnLst/>
              <a:rect l="l" t="t" r="r" b="b"/>
              <a:pathLst>
                <a:path w="7981950" h="454279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96969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3460750" y="4349750"/>
              <a:ext cx="1059180" cy="96520"/>
            </a:xfrm>
            <a:custGeom>
              <a:avLst/>
              <a:gdLst/>
              <a:ahLst/>
              <a:cxnLst/>
              <a:rect l="l" t="t" r="r" b="b"/>
              <a:pathLst>
                <a:path w="1059180" h="9652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72717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163830" y="4542790"/>
              <a:ext cx="7654290" cy="35560"/>
            </a:xfrm>
            <a:custGeom>
              <a:avLst/>
              <a:gdLst/>
              <a:ahLst/>
              <a:cxnLst/>
              <a:rect l="l" t="t" r="r" b="b"/>
              <a:pathLst>
                <a:path w="7654290" h="3556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72717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962660" y="276860"/>
              <a:ext cx="6055360" cy="3789680"/>
            </a:xfrm>
            <a:custGeom>
              <a:avLst/>
              <a:gdLst/>
              <a:ahLst/>
              <a:cxnLst/>
              <a:rect l="l" t="t" r="r" b="b"/>
              <a:pathLst>
                <a:path w="6055360" h="378968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3"/>
              <a:stretch>
                <a:fillRect l="-12583" r="-12583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2720156" y="981075"/>
            <a:ext cx="12847688" cy="11784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16"/>
              </a:lnSpc>
              <a:spcBef>
                <a:spcPct val="0"/>
              </a:spcBef>
            </a:pPr>
            <a:r>
              <a:rPr lang="en-US" sz="3600" b="1" spc="107">
                <a:solidFill>
                  <a:srgbClr val="191919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FOR LOCAL SALES ORDER USING RELEASE RULE TO AUTOMATE ALL SHIPPING STAGES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12919457" y="8414693"/>
            <a:ext cx="3744615" cy="3744615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0345E4">
                  <a:alpha val="19608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-2220274" y="-1238341"/>
            <a:ext cx="3744615" cy="3744615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0345E4">
                  <a:alpha val="19608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2518049" y="8414693"/>
            <a:ext cx="3744615" cy="3744615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0345E4">
                  <a:alpha val="19608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4" name="Freeform 24"/>
          <p:cNvSpPr/>
          <p:nvPr/>
        </p:nvSpPr>
        <p:spPr>
          <a:xfrm>
            <a:off x="0" y="0"/>
            <a:ext cx="1924707" cy="571796"/>
          </a:xfrm>
          <a:custGeom>
            <a:avLst/>
            <a:gdLst/>
            <a:ahLst/>
            <a:cxnLst/>
            <a:rect l="l" t="t" r="r" b="b"/>
            <a:pathLst>
              <a:path w="1924707" h="571796">
                <a:moveTo>
                  <a:pt x="0" y="0"/>
                </a:moveTo>
                <a:lnTo>
                  <a:pt x="1924707" y="0"/>
                </a:lnTo>
                <a:lnTo>
                  <a:pt x="1924707" y="571796"/>
                </a:lnTo>
                <a:lnTo>
                  <a:pt x="0" y="57179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4916" y="6530102"/>
            <a:ext cx="3491136" cy="2913741"/>
            <a:chOff x="0" y="0"/>
            <a:chExt cx="919476" cy="76740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19476" cy="767405"/>
            </a:xfrm>
            <a:custGeom>
              <a:avLst/>
              <a:gdLst/>
              <a:ahLst/>
              <a:cxnLst/>
              <a:rect l="l" t="t" r="r" b="b"/>
              <a:pathLst>
                <a:path w="919476" h="767405">
                  <a:moveTo>
                    <a:pt x="113097" y="0"/>
                  </a:moveTo>
                  <a:lnTo>
                    <a:pt x="806379" y="0"/>
                  </a:lnTo>
                  <a:cubicBezTo>
                    <a:pt x="868841" y="0"/>
                    <a:pt x="919476" y="50635"/>
                    <a:pt x="919476" y="113097"/>
                  </a:cubicBezTo>
                  <a:lnTo>
                    <a:pt x="919476" y="654308"/>
                  </a:lnTo>
                  <a:cubicBezTo>
                    <a:pt x="919476" y="716770"/>
                    <a:pt x="868841" y="767405"/>
                    <a:pt x="806379" y="767405"/>
                  </a:cubicBezTo>
                  <a:lnTo>
                    <a:pt x="113097" y="767405"/>
                  </a:lnTo>
                  <a:cubicBezTo>
                    <a:pt x="50635" y="767405"/>
                    <a:pt x="0" y="716770"/>
                    <a:pt x="0" y="654308"/>
                  </a:cubicBezTo>
                  <a:lnTo>
                    <a:pt x="0" y="113097"/>
                  </a:lnTo>
                  <a:cubicBezTo>
                    <a:pt x="0" y="50635"/>
                    <a:pt x="50635" y="0"/>
                    <a:pt x="113097" y="0"/>
                  </a:cubicBezTo>
                  <a:close/>
                </a:path>
              </a:pathLst>
            </a:custGeom>
            <a:solidFill>
              <a:srgbClr val="0345E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919476" cy="8055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251569" y="4526438"/>
            <a:ext cx="3177830" cy="4539887"/>
            <a:chOff x="0" y="0"/>
            <a:chExt cx="1340440" cy="191496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340440" cy="1914969"/>
            </a:xfrm>
            <a:custGeom>
              <a:avLst/>
              <a:gdLst/>
              <a:ahLst/>
              <a:cxnLst/>
              <a:rect l="l" t="t" r="r" b="b"/>
              <a:pathLst>
                <a:path w="1340440" h="1914969">
                  <a:moveTo>
                    <a:pt x="124248" y="0"/>
                  </a:moveTo>
                  <a:lnTo>
                    <a:pt x="1216192" y="0"/>
                  </a:lnTo>
                  <a:cubicBezTo>
                    <a:pt x="1284812" y="0"/>
                    <a:pt x="1340440" y="55628"/>
                    <a:pt x="1340440" y="124248"/>
                  </a:cubicBezTo>
                  <a:lnTo>
                    <a:pt x="1340440" y="1790721"/>
                  </a:lnTo>
                  <a:cubicBezTo>
                    <a:pt x="1340440" y="1823674"/>
                    <a:pt x="1327350" y="1855277"/>
                    <a:pt x="1304049" y="1878578"/>
                  </a:cubicBezTo>
                  <a:cubicBezTo>
                    <a:pt x="1280748" y="1901879"/>
                    <a:pt x="1249145" y="1914969"/>
                    <a:pt x="1216192" y="1914969"/>
                  </a:cubicBezTo>
                  <a:lnTo>
                    <a:pt x="124248" y="1914969"/>
                  </a:lnTo>
                  <a:cubicBezTo>
                    <a:pt x="91295" y="1914969"/>
                    <a:pt x="59692" y="1901879"/>
                    <a:pt x="36391" y="1878578"/>
                  </a:cubicBezTo>
                  <a:cubicBezTo>
                    <a:pt x="13090" y="1855277"/>
                    <a:pt x="0" y="1823674"/>
                    <a:pt x="0" y="1790721"/>
                  </a:cubicBezTo>
                  <a:lnTo>
                    <a:pt x="0" y="124248"/>
                  </a:lnTo>
                  <a:cubicBezTo>
                    <a:pt x="0" y="91295"/>
                    <a:pt x="13090" y="59692"/>
                    <a:pt x="36391" y="36391"/>
                  </a:cubicBezTo>
                  <a:cubicBezTo>
                    <a:pt x="59692" y="13090"/>
                    <a:pt x="91295" y="0"/>
                    <a:pt x="124248" y="0"/>
                  </a:cubicBezTo>
                  <a:close/>
                </a:path>
              </a:pathLst>
            </a:custGeom>
            <a:solidFill>
              <a:srgbClr val="E8ECE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340440" cy="19530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86132" y="3453250"/>
            <a:ext cx="1508706" cy="1508706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345E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3641679" y="6530102"/>
            <a:ext cx="3491136" cy="2913741"/>
            <a:chOff x="0" y="0"/>
            <a:chExt cx="919476" cy="76740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919476" cy="767405"/>
            </a:xfrm>
            <a:custGeom>
              <a:avLst/>
              <a:gdLst/>
              <a:ahLst/>
              <a:cxnLst/>
              <a:rect l="l" t="t" r="r" b="b"/>
              <a:pathLst>
                <a:path w="919476" h="767405">
                  <a:moveTo>
                    <a:pt x="113097" y="0"/>
                  </a:moveTo>
                  <a:lnTo>
                    <a:pt x="806379" y="0"/>
                  </a:lnTo>
                  <a:cubicBezTo>
                    <a:pt x="868841" y="0"/>
                    <a:pt x="919476" y="50635"/>
                    <a:pt x="919476" y="113097"/>
                  </a:cubicBezTo>
                  <a:lnTo>
                    <a:pt x="919476" y="654308"/>
                  </a:lnTo>
                  <a:cubicBezTo>
                    <a:pt x="919476" y="716770"/>
                    <a:pt x="868841" y="767405"/>
                    <a:pt x="806379" y="767405"/>
                  </a:cubicBezTo>
                  <a:lnTo>
                    <a:pt x="113097" y="767405"/>
                  </a:lnTo>
                  <a:cubicBezTo>
                    <a:pt x="50635" y="767405"/>
                    <a:pt x="0" y="716770"/>
                    <a:pt x="0" y="654308"/>
                  </a:cubicBezTo>
                  <a:lnTo>
                    <a:pt x="0" y="113097"/>
                  </a:lnTo>
                  <a:cubicBezTo>
                    <a:pt x="0" y="50635"/>
                    <a:pt x="50635" y="0"/>
                    <a:pt x="113097" y="0"/>
                  </a:cubicBezTo>
                  <a:close/>
                </a:path>
              </a:pathLst>
            </a:custGeom>
            <a:solidFill>
              <a:srgbClr val="0345E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919476" cy="8055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3798332" y="4526438"/>
            <a:ext cx="3177830" cy="4539887"/>
            <a:chOff x="0" y="0"/>
            <a:chExt cx="1340440" cy="1914969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340440" cy="1914969"/>
            </a:xfrm>
            <a:custGeom>
              <a:avLst/>
              <a:gdLst/>
              <a:ahLst/>
              <a:cxnLst/>
              <a:rect l="l" t="t" r="r" b="b"/>
              <a:pathLst>
                <a:path w="1340440" h="1914969">
                  <a:moveTo>
                    <a:pt x="124248" y="0"/>
                  </a:moveTo>
                  <a:lnTo>
                    <a:pt x="1216192" y="0"/>
                  </a:lnTo>
                  <a:cubicBezTo>
                    <a:pt x="1284812" y="0"/>
                    <a:pt x="1340440" y="55628"/>
                    <a:pt x="1340440" y="124248"/>
                  </a:cubicBezTo>
                  <a:lnTo>
                    <a:pt x="1340440" y="1790721"/>
                  </a:lnTo>
                  <a:cubicBezTo>
                    <a:pt x="1340440" y="1823674"/>
                    <a:pt x="1327350" y="1855277"/>
                    <a:pt x="1304049" y="1878578"/>
                  </a:cubicBezTo>
                  <a:cubicBezTo>
                    <a:pt x="1280748" y="1901879"/>
                    <a:pt x="1249145" y="1914969"/>
                    <a:pt x="1216192" y="1914969"/>
                  </a:cubicBezTo>
                  <a:lnTo>
                    <a:pt x="124248" y="1914969"/>
                  </a:lnTo>
                  <a:cubicBezTo>
                    <a:pt x="91295" y="1914969"/>
                    <a:pt x="59692" y="1901879"/>
                    <a:pt x="36391" y="1878578"/>
                  </a:cubicBezTo>
                  <a:cubicBezTo>
                    <a:pt x="13090" y="1855277"/>
                    <a:pt x="0" y="1823674"/>
                    <a:pt x="0" y="1790721"/>
                  </a:cubicBezTo>
                  <a:lnTo>
                    <a:pt x="0" y="124248"/>
                  </a:lnTo>
                  <a:cubicBezTo>
                    <a:pt x="0" y="91295"/>
                    <a:pt x="13090" y="59692"/>
                    <a:pt x="36391" y="36391"/>
                  </a:cubicBezTo>
                  <a:cubicBezTo>
                    <a:pt x="59692" y="13090"/>
                    <a:pt x="91295" y="0"/>
                    <a:pt x="124248" y="0"/>
                  </a:cubicBezTo>
                  <a:close/>
                </a:path>
              </a:pathLst>
            </a:custGeom>
            <a:solidFill>
              <a:srgbClr val="E8ECE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1340440" cy="19530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7187263" y="6530102"/>
            <a:ext cx="3491136" cy="2913741"/>
            <a:chOff x="0" y="0"/>
            <a:chExt cx="919476" cy="767405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919476" cy="767405"/>
            </a:xfrm>
            <a:custGeom>
              <a:avLst/>
              <a:gdLst/>
              <a:ahLst/>
              <a:cxnLst/>
              <a:rect l="l" t="t" r="r" b="b"/>
              <a:pathLst>
                <a:path w="919476" h="767405">
                  <a:moveTo>
                    <a:pt x="113097" y="0"/>
                  </a:moveTo>
                  <a:lnTo>
                    <a:pt x="806379" y="0"/>
                  </a:lnTo>
                  <a:cubicBezTo>
                    <a:pt x="868841" y="0"/>
                    <a:pt x="919476" y="50635"/>
                    <a:pt x="919476" y="113097"/>
                  </a:cubicBezTo>
                  <a:lnTo>
                    <a:pt x="919476" y="654308"/>
                  </a:lnTo>
                  <a:cubicBezTo>
                    <a:pt x="919476" y="716770"/>
                    <a:pt x="868841" y="767405"/>
                    <a:pt x="806379" y="767405"/>
                  </a:cubicBezTo>
                  <a:lnTo>
                    <a:pt x="113097" y="767405"/>
                  </a:lnTo>
                  <a:cubicBezTo>
                    <a:pt x="50635" y="767405"/>
                    <a:pt x="0" y="716770"/>
                    <a:pt x="0" y="654308"/>
                  </a:cubicBezTo>
                  <a:lnTo>
                    <a:pt x="0" y="113097"/>
                  </a:lnTo>
                  <a:cubicBezTo>
                    <a:pt x="0" y="50635"/>
                    <a:pt x="50635" y="0"/>
                    <a:pt x="113097" y="0"/>
                  </a:cubicBezTo>
                  <a:close/>
                </a:path>
              </a:pathLst>
            </a:custGeom>
            <a:solidFill>
              <a:srgbClr val="0345E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919476" cy="8055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7343916" y="4526438"/>
            <a:ext cx="3177830" cy="4539887"/>
            <a:chOff x="0" y="0"/>
            <a:chExt cx="1340440" cy="1914969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340440" cy="1914969"/>
            </a:xfrm>
            <a:custGeom>
              <a:avLst/>
              <a:gdLst/>
              <a:ahLst/>
              <a:cxnLst/>
              <a:rect l="l" t="t" r="r" b="b"/>
              <a:pathLst>
                <a:path w="1340440" h="1914969">
                  <a:moveTo>
                    <a:pt x="124248" y="0"/>
                  </a:moveTo>
                  <a:lnTo>
                    <a:pt x="1216192" y="0"/>
                  </a:lnTo>
                  <a:cubicBezTo>
                    <a:pt x="1284812" y="0"/>
                    <a:pt x="1340440" y="55628"/>
                    <a:pt x="1340440" y="124248"/>
                  </a:cubicBezTo>
                  <a:lnTo>
                    <a:pt x="1340440" y="1790721"/>
                  </a:lnTo>
                  <a:cubicBezTo>
                    <a:pt x="1340440" y="1823674"/>
                    <a:pt x="1327350" y="1855277"/>
                    <a:pt x="1304049" y="1878578"/>
                  </a:cubicBezTo>
                  <a:cubicBezTo>
                    <a:pt x="1280748" y="1901879"/>
                    <a:pt x="1249145" y="1914969"/>
                    <a:pt x="1216192" y="1914969"/>
                  </a:cubicBezTo>
                  <a:lnTo>
                    <a:pt x="124248" y="1914969"/>
                  </a:lnTo>
                  <a:cubicBezTo>
                    <a:pt x="91295" y="1914969"/>
                    <a:pt x="59692" y="1901879"/>
                    <a:pt x="36391" y="1878578"/>
                  </a:cubicBezTo>
                  <a:cubicBezTo>
                    <a:pt x="13090" y="1855277"/>
                    <a:pt x="0" y="1823674"/>
                    <a:pt x="0" y="1790721"/>
                  </a:cubicBezTo>
                  <a:lnTo>
                    <a:pt x="0" y="124248"/>
                  </a:lnTo>
                  <a:cubicBezTo>
                    <a:pt x="0" y="91295"/>
                    <a:pt x="13090" y="59692"/>
                    <a:pt x="36391" y="36391"/>
                  </a:cubicBezTo>
                  <a:cubicBezTo>
                    <a:pt x="59692" y="13090"/>
                    <a:pt x="91295" y="0"/>
                    <a:pt x="124248" y="0"/>
                  </a:cubicBezTo>
                  <a:close/>
                </a:path>
              </a:pathLst>
            </a:custGeom>
            <a:solidFill>
              <a:srgbClr val="E8ECE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38100"/>
              <a:ext cx="1340440" cy="19530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0" y="0"/>
            <a:ext cx="17368147" cy="1543194"/>
            <a:chOff x="0" y="0"/>
            <a:chExt cx="4574327" cy="406438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4574327" cy="406438"/>
            </a:xfrm>
            <a:custGeom>
              <a:avLst/>
              <a:gdLst/>
              <a:ahLst/>
              <a:cxnLst/>
              <a:rect l="l" t="t" r="r" b="b"/>
              <a:pathLst>
                <a:path w="4574327" h="406438">
                  <a:moveTo>
                    <a:pt x="0" y="0"/>
                  </a:moveTo>
                  <a:lnTo>
                    <a:pt x="4574327" y="0"/>
                  </a:lnTo>
                  <a:lnTo>
                    <a:pt x="4574327" y="406438"/>
                  </a:lnTo>
                  <a:lnTo>
                    <a:pt x="0" y="406438"/>
                  </a:lnTo>
                  <a:close/>
                </a:path>
              </a:pathLst>
            </a:custGeom>
            <a:solidFill>
              <a:srgbClr val="0345E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-38100"/>
              <a:ext cx="4574327" cy="4445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6" name="Freeform 26"/>
          <p:cNvSpPr/>
          <p:nvPr/>
        </p:nvSpPr>
        <p:spPr>
          <a:xfrm>
            <a:off x="2783603" y="2688954"/>
            <a:ext cx="1361983" cy="997962"/>
          </a:xfrm>
          <a:custGeom>
            <a:avLst/>
            <a:gdLst/>
            <a:ahLst/>
            <a:cxnLst/>
            <a:rect l="l" t="t" r="r" b="b"/>
            <a:pathLst>
              <a:path w="1361983" h="997962">
                <a:moveTo>
                  <a:pt x="0" y="0"/>
                </a:moveTo>
                <a:lnTo>
                  <a:pt x="1361983" y="0"/>
                </a:lnTo>
                <a:lnTo>
                  <a:pt x="1361983" y="997962"/>
                </a:lnTo>
                <a:lnTo>
                  <a:pt x="0" y="9979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7" name="Freeform 27"/>
          <p:cNvSpPr/>
          <p:nvPr/>
        </p:nvSpPr>
        <p:spPr>
          <a:xfrm>
            <a:off x="14291591" y="2562271"/>
            <a:ext cx="1063628" cy="1251327"/>
          </a:xfrm>
          <a:custGeom>
            <a:avLst/>
            <a:gdLst/>
            <a:ahLst/>
            <a:cxnLst/>
            <a:rect l="l" t="t" r="r" b="b"/>
            <a:pathLst>
              <a:path w="1063628" h="1251327">
                <a:moveTo>
                  <a:pt x="0" y="0"/>
                </a:moveTo>
                <a:lnTo>
                  <a:pt x="1063629" y="0"/>
                </a:lnTo>
                <a:lnTo>
                  <a:pt x="1063629" y="1251328"/>
                </a:lnTo>
                <a:lnTo>
                  <a:pt x="0" y="12513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8" name="TextBox 28"/>
          <p:cNvSpPr txBox="1"/>
          <p:nvPr/>
        </p:nvSpPr>
        <p:spPr>
          <a:xfrm>
            <a:off x="1941688" y="377553"/>
            <a:ext cx="10769833" cy="8540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4999" b="1" spc="99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PROJECT OVERVIEW &amp; GOALS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-152400" y="5095591"/>
            <a:ext cx="4112433" cy="860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b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Improve Order Accuracy</a:t>
            </a:r>
          </a:p>
        </p:txBody>
      </p:sp>
      <p:grpSp>
        <p:nvGrpSpPr>
          <p:cNvPr id="30" name="Group 30"/>
          <p:cNvGrpSpPr/>
          <p:nvPr/>
        </p:nvGrpSpPr>
        <p:grpSpPr>
          <a:xfrm>
            <a:off x="10800455" y="6530102"/>
            <a:ext cx="3491136" cy="2913741"/>
            <a:chOff x="0" y="0"/>
            <a:chExt cx="919476" cy="767405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919476" cy="767405"/>
            </a:xfrm>
            <a:custGeom>
              <a:avLst/>
              <a:gdLst/>
              <a:ahLst/>
              <a:cxnLst/>
              <a:rect l="l" t="t" r="r" b="b"/>
              <a:pathLst>
                <a:path w="919476" h="767405">
                  <a:moveTo>
                    <a:pt x="113097" y="0"/>
                  </a:moveTo>
                  <a:lnTo>
                    <a:pt x="806379" y="0"/>
                  </a:lnTo>
                  <a:cubicBezTo>
                    <a:pt x="868841" y="0"/>
                    <a:pt x="919476" y="50635"/>
                    <a:pt x="919476" y="113097"/>
                  </a:cubicBezTo>
                  <a:lnTo>
                    <a:pt x="919476" y="654308"/>
                  </a:lnTo>
                  <a:cubicBezTo>
                    <a:pt x="919476" y="716770"/>
                    <a:pt x="868841" y="767405"/>
                    <a:pt x="806379" y="767405"/>
                  </a:cubicBezTo>
                  <a:lnTo>
                    <a:pt x="113097" y="767405"/>
                  </a:lnTo>
                  <a:cubicBezTo>
                    <a:pt x="50635" y="767405"/>
                    <a:pt x="0" y="716770"/>
                    <a:pt x="0" y="654308"/>
                  </a:cubicBezTo>
                  <a:lnTo>
                    <a:pt x="0" y="113097"/>
                  </a:lnTo>
                  <a:cubicBezTo>
                    <a:pt x="0" y="50635"/>
                    <a:pt x="50635" y="0"/>
                    <a:pt x="113097" y="0"/>
                  </a:cubicBezTo>
                  <a:close/>
                </a:path>
              </a:pathLst>
            </a:custGeom>
            <a:solidFill>
              <a:srgbClr val="0345E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0" y="-38100"/>
              <a:ext cx="919476" cy="8055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10957993" y="4526438"/>
            <a:ext cx="3177830" cy="4539887"/>
            <a:chOff x="0" y="0"/>
            <a:chExt cx="1340440" cy="1914969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1340440" cy="1914969"/>
            </a:xfrm>
            <a:custGeom>
              <a:avLst/>
              <a:gdLst/>
              <a:ahLst/>
              <a:cxnLst/>
              <a:rect l="l" t="t" r="r" b="b"/>
              <a:pathLst>
                <a:path w="1340440" h="1914969">
                  <a:moveTo>
                    <a:pt x="124248" y="0"/>
                  </a:moveTo>
                  <a:lnTo>
                    <a:pt x="1216192" y="0"/>
                  </a:lnTo>
                  <a:cubicBezTo>
                    <a:pt x="1284812" y="0"/>
                    <a:pt x="1340440" y="55628"/>
                    <a:pt x="1340440" y="124248"/>
                  </a:cubicBezTo>
                  <a:lnTo>
                    <a:pt x="1340440" y="1790721"/>
                  </a:lnTo>
                  <a:cubicBezTo>
                    <a:pt x="1340440" y="1823674"/>
                    <a:pt x="1327350" y="1855277"/>
                    <a:pt x="1304049" y="1878578"/>
                  </a:cubicBezTo>
                  <a:cubicBezTo>
                    <a:pt x="1280748" y="1901879"/>
                    <a:pt x="1249145" y="1914969"/>
                    <a:pt x="1216192" y="1914969"/>
                  </a:cubicBezTo>
                  <a:lnTo>
                    <a:pt x="124248" y="1914969"/>
                  </a:lnTo>
                  <a:cubicBezTo>
                    <a:pt x="91295" y="1914969"/>
                    <a:pt x="59692" y="1901879"/>
                    <a:pt x="36391" y="1878578"/>
                  </a:cubicBezTo>
                  <a:cubicBezTo>
                    <a:pt x="13090" y="1855277"/>
                    <a:pt x="0" y="1823674"/>
                    <a:pt x="0" y="1790721"/>
                  </a:cubicBezTo>
                  <a:lnTo>
                    <a:pt x="0" y="124248"/>
                  </a:lnTo>
                  <a:cubicBezTo>
                    <a:pt x="0" y="91295"/>
                    <a:pt x="13090" y="59692"/>
                    <a:pt x="36391" y="36391"/>
                  </a:cubicBezTo>
                  <a:cubicBezTo>
                    <a:pt x="59692" y="13090"/>
                    <a:pt x="91295" y="0"/>
                    <a:pt x="124248" y="0"/>
                  </a:cubicBezTo>
                  <a:close/>
                </a:path>
              </a:pathLst>
            </a:custGeom>
            <a:solidFill>
              <a:srgbClr val="E8ECE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0" y="-38100"/>
              <a:ext cx="1340440" cy="19530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14415416" y="6530102"/>
            <a:ext cx="3491136" cy="2913741"/>
            <a:chOff x="0" y="0"/>
            <a:chExt cx="919476" cy="767405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919476" cy="767405"/>
            </a:xfrm>
            <a:custGeom>
              <a:avLst/>
              <a:gdLst/>
              <a:ahLst/>
              <a:cxnLst/>
              <a:rect l="l" t="t" r="r" b="b"/>
              <a:pathLst>
                <a:path w="919476" h="767405">
                  <a:moveTo>
                    <a:pt x="113097" y="0"/>
                  </a:moveTo>
                  <a:lnTo>
                    <a:pt x="806379" y="0"/>
                  </a:lnTo>
                  <a:cubicBezTo>
                    <a:pt x="868841" y="0"/>
                    <a:pt x="919476" y="50635"/>
                    <a:pt x="919476" y="113097"/>
                  </a:cubicBezTo>
                  <a:lnTo>
                    <a:pt x="919476" y="654308"/>
                  </a:lnTo>
                  <a:cubicBezTo>
                    <a:pt x="919476" y="716770"/>
                    <a:pt x="868841" y="767405"/>
                    <a:pt x="806379" y="767405"/>
                  </a:cubicBezTo>
                  <a:lnTo>
                    <a:pt x="113097" y="767405"/>
                  </a:lnTo>
                  <a:cubicBezTo>
                    <a:pt x="50635" y="767405"/>
                    <a:pt x="0" y="716770"/>
                    <a:pt x="0" y="654308"/>
                  </a:cubicBezTo>
                  <a:lnTo>
                    <a:pt x="0" y="113097"/>
                  </a:lnTo>
                  <a:cubicBezTo>
                    <a:pt x="0" y="50635"/>
                    <a:pt x="50635" y="0"/>
                    <a:pt x="113097" y="0"/>
                  </a:cubicBezTo>
                  <a:close/>
                </a:path>
              </a:pathLst>
            </a:custGeom>
            <a:solidFill>
              <a:srgbClr val="0345E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TextBox 38"/>
            <p:cNvSpPr txBox="1"/>
            <p:nvPr/>
          </p:nvSpPr>
          <p:spPr>
            <a:xfrm>
              <a:off x="0" y="-38100"/>
              <a:ext cx="919476" cy="8055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14567816" y="4526438"/>
            <a:ext cx="3177830" cy="4539887"/>
            <a:chOff x="0" y="0"/>
            <a:chExt cx="1340440" cy="1914969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1340440" cy="1914969"/>
            </a:xfrm>
            <a:custGeom>
              <a:avLst/>
              <a:gdLst/>
              <a:ahLst/>
              <a:cxnLst/>
              <a:rect l="l" t="t" r="r" b="b"/>
              <a:pathLst>
                <a:path w="1340440" h="1914969">
                  <a:moveTo>
                    <a:pt x="124248" y="0"/>
                  </a:moveTo>
                  <a:lnTo>
                    <a:pt x="1216192" y="0"/>
                  </a:lnTo>
                  <a:cubicBezTo>
                    <a:pt x="1284812" y="0"/>
                    <a:pt x="1340440" y="55628"/>
                    <a:pt x="1340440" y="124248"/>
                  </a:cubicBezTo>
                  <a:lnTo>
                    <a:pt x="1340440" y="1790721"/>
                  </a:lnTo>
                  <a:cubicBezTo>
                    <a:pt x="1340440" y="1823674"/>
                    <a:pt x="1327350" y="1855277"/>
                    <a:pt x="1304049" y="1878578"/>
                  </a:cubicBezTo>
                  <a:cubicBezTo>
                    <a:pt x="1280748" y="1901879"/>
                    <a:pt x="1249145" y="1914969"/>
                    <a:pt x="1216192" y="1914969"/>
                  </a:cubicBezTo>
                  <a:lnTo>
                    <a:pt x="124248" y="1914969"/>
                  </a:lnTo>
                  <a:cubicBezTo>
                    <a:pt x="91295" y="1914969"/>
                    <a:pt x="59692" y="1901879"/>
                    <a:pt x="36391" y="1878578"/>
                  </a:cubicBezTo>
                  <a:cubicBezTo>
                    <a:pt x="13090" y="1855277"/>
                    <a:pt x="0" y="1823674"/>
                    <a:pt x="0" y="1790721"/>
                  </a:cubicBezTo>
                  <a:lnTo>
                    <a:pt x="0" y="124248"/>
                  </a:lnTo>
                  <a:cubicBezTo>
                    <a:pt x="0" y="91295"/>
                    <a:pt x="13090" y="59692"/>
                    <a:pt x="36391" y="36391"/>
                  </a:cubicBezTo>
                  <a:cubicBezTo>
                    <a:pt x="59692" y="13090"/>
                    <a:pt x="91295" y="0"/>
                    <a:pt x="124248" y="0"/>
                  </a:cubicBezTo>
                  <a:close/>
                </a:path>
              </a:pathLst>
            </a:custGeom>
            <a:solidFill>
              <a:srgbClr val="E8ECE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TextBox 41"/>
            <p:cNvSpPr txBox="1"/>
            <p:nvPr/>
          </p:nvSpPr>
          <p:spPr>
            <a:xfrm>
              <a:off x="0" y="-38100"/>
              <a:ext cx="1340440" cy="19530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2" name="Group 42"/>
          <p:cNvGrpSpPr/>
          <p:nvPr/>
        </p:nvGrpSpPr>
        <p:grpSpPr>
          <a:xfrm>
            <a:off x="4632895" y="3453250"/>
            <a:ext cx="1508706" cy="1508706"/>
            <a:chOff x="0" y="0"/>
            <a:chExt cx="812800" cy="812800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345E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TextBox 4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5" name="Group 45"/>
          <p:cNvGrpSpPr/>
          <p:nvPr/>
        </p:nvGrpSpPr>
        <p:grpSpPr>
          <a:xfrm>
            <a:off x="8258666" y="3453250"/>
            <a:ext cx="1508706" cy="1508706"/>
            <a:chOff x="0" y="0"/>
            <a:chExt cx="812800" cy="812800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345E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TextBox 4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8" name="Group 48"/>
          <p:cNvGrpSpPr/>
          <p:nvPr/>
        </p:nvGrpSpPr>
        <p:grpSpPr>
          <a:xfrm>
            <a:off x="11884436" y="3453250"/>
            <a:ext cx="1508706" cy="1508706"/>
            <a:chOff x="0" y="0"/>
            <a:chExt cx="812800" cy="812800"/>
          </a:xfrm>
        </p:grpSpPr>
        <p:sp>
          <p:nvSpPr>
            <p:cNvPr id="49" name="Freeform 4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345E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TextBox 5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1" name="Group 51"/>
          <p:cNvGrpSpPr/>
          <p:nvPr/>
        </p:nvGrpSpPr>
        <p:grpSpPr>
          <a:xfrm>
            <a:off x="15355220" y="3453250"/>
            <a:ext cx="1508706" cy="1508706"/>
            <a:chOff x="0" y="0"/>
            <a:chExt cx="812800" cy="812800"/>
          </a:xfrm>
        </p:grpSpPr>
        <p:sp>
          <p:nvSpPr>
            <p:cNvPr id="52" name="Freeform 5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345E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3" name="TextBox 5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4" name="TextBox 54"/>
          <p:cNvSpPr txBox="1"/>
          <p:nvPr/>
        </p:nvSpPr>
        <p:spPr>
          <a:xfrm>
            <a:off x="3854970" y="5095875"/>
            <a:ext cx="3121193" cy="860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b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Streamline Order-to-Cash Process</a:t>
            </a:r>
          </a:p>
        </p:txBody>
      </p:sp>
      <p:sp>
        <p:nvSpPr>
          <p:cNvPr id="55" name="TextBox 55"/>
          <p:cNvSpPr txBox="1"/>
          <p:nvPr/>
        </p:nvSpPr>
        <p:spPr>
          <a:xfrm>
            <a:off x="7326604" y="5095875"/>
            <a:ext cx="3280063" cy="860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b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Track Inventory and Shelf-Life</a:t>
            </a:r>
          </a:p>
        </p:txBody>
      </p:sp>
      <p:sp>
        <p:nvSpPr>
          <p:cNvPr id="56" name="TextBox 56"/>
          <p:cNvSpPr txBox="1"/>
          <p:nvPr/>
        </p:nvSpPr>
        <p:spPr>
          <a:xfrm>
            <a:off x="10521746" y="5095875"/>
            <a:ext cx="4112433" cy="860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b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Enhance Customer Satisfaction</a:t>
            </a:r>
          </a:p>
        </p:txBody>
      </p:sp>
      <p:sp>
        <p:nvSpPr>
          <p:cNvPr id="57" name="TextBox 57"/>
          <p:cNvSpPr txBox="1"/>
          <p:nvPr/>
        </p:nvSpPr>
        <p:spPr>
          <a:xfrm>
            <a:off x="15145244" y="5095591"/>
            <a:ext cx="2173957" cy="860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b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Reduce Waste</a:t>
            </a:r>
          </a:p>
        </p:txBody>
      </p:sp>
      <p:sp>
        <p:nvSpPr>
          <p:cNvPr id="58" name="TextBox 58"/>
          <p:cNvSpPr txBox="1"/>
          <p:nvPr/>
        </p:nvSpPr>
        <p:spPr>
          <a:xfrm>
            <a:off x="442178" y="6089650"/>
            <a:ext cx="2923276" cy="2174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Ensure that orders are processed quickly and with minimal errors.</a:t>
            </a:r>
          </a:p>
        </p:txBody>
      </p:sp>
      <p:sp>
        <p:nvSpPr>
          <p:cNvPr id="59" name="TextBox 59"/>
          <p:cNvSpPr txBox="1"/>
          <p:nvPr/>
        </p:nvSpPr>
        <p:spPr>
          <a:xfrm>
            <a:off x="3709878" y="6089650"/>
            <a:ext cx="3353560" cy="2174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Automate the O2C cycle, from order entry to invoicing, for smoother operations.</a:t>
            </a:r>
          </a:p>
        </p:txBody>
      </p:sp>
      <p:sp>
        <p:nvSpPr>
          <p:cNvPr id="60" name="TextBox 60"/>
          <p:cNvSpPr txBox="1"/>
          <p:nvPr/>
        </p:nvSpPr>
        <p:spPr>
          <a:xfrm>
            <a:off x="7326604" y="6061199"/>
            <a:ext cx="3169051" cy="23241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45"/>
              </a:lnSpc>
            </a:pPr>
            <a:r>
              <a:rPr lang="en-US" sz="2246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Implement features to manage inventory by lot, batch number, and expiration date to prevent </a:t>
            </a:r>
          </a:p>
          <a:p>
            <a:pPr algn="ctr">
              <a:lnSpc>
                <a:spcPts val="3145"/>
              </a:lnSpc>
            </a:pPr>
            <a:endParaRPr lang="en-US" sz="2246">
              <a:solidFill>
                <a:srgbClr val="000000"/>
              </a:solidFill>
              <a:latin typeface="Garet"/>
              <a:ea typeface="Garet"/>
              <a:cs typeface="Garet"/>
              <a:sym typeface="Garet"/>
            </a:endParaRPr>
          </a:p>
          <a:p>
            <a:pPr algn="ctr">
              <a:lnSpc>
                <a:spcPts val="3145"/>
              </a:lnSpc>
            </a:pPr>
            <a:r>
              <a:rPr lang="en-US" sz="2246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stockouts and waste.</a:t>
            </a:r>
          </a:p>
          <a:p>
            <a:pPr algn="ctr">
              <a:lnSpc>
                <a:spcPts val="3145"/>
              </a:lnSpc>
            </a:pPr>
            <a:endParaRPr lang="en-US" sz="2246">
              <a:solidFill>
                <a:srgbClr val="000000"/>
              </a:solidFill>
              <a:latin typeface="Garet"/>
              <a:ea typeface="Garet"/>
              <a:cs typeface="Garet"/>
              <a:sym typeface="Garet"/>
            </a:endParaRPr>
          </a:p>
        </p:txBody>
      </p:sp>
      <p:sp>
        <p:nvSpPr>
          <p:cNvPr id="61" name="TextBox 61"/>
          <p:cNvSpPr txBox="1"/>
          <p:nvPr/>
        </p:nvSpPr>
        <p:spPr>
          <a:xfrm>
            <a:off x="10870899" y="6089650"/>
            <a:ext cx="3395527" cy="2174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Ensure timely delivery and accurate orders to improve customer experience</a:t>
            </a:r>
          </a:p>
        </p:txBody>
      </p:sp>
      <p:sp>
        <p:nvSpPr>
          <p:cNvPr id="62" name="TextBox 62"/>
          <p:cNvSpPr txBox="1"/>
          <p:nvPr/>
        </p:nvSpPr>
        <p:spPr>
          <a:xfrm>
            <a:off x="14567816" y="5920740"/>
            <a:ext cx="3196087" cy="2613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Manage product shelf life effectively to minimize expired stock and associated losses.</a:t>
            </a:r>
          </a:p>
        </p:txBody>
      </p:sp>
      <p:sp>
        <p:nvSpPr>
          <p:cNvPr id="63" name="Freeform 63"/>
          <p:cNvSpPr/>
          <p:nvPr/>
        </p:nvSpPr>
        <p:spPr>
          <a:xfrm>
            <a:off x="0" y="0"/>
            <a:ext cx="1924707" cy="571796"/>
          </a:xfrm>
          <a:custGeom>
            <a:avLst/>
            <a:gdLst/>
            <a:ahLst/>
            <a:cxnLst/>
            <a:rect l="l" t="t" r="r" b="b"/>
            <a:pathLst>
              <a:path w="1924707" h="571796">
                <a:moveTo>
                  <a:pt x="0" y="0"/>
                </a:moveTo>
                <a:lnTo>
                  <a:pt x="1924707" y="0"/>
                </a:lnTo>
                <a:lnTo>
                  <a:pt x="1924707" y="571796"/>
                </a:lnTo>
                <a:lnTo>
                  <a:pt x="0" y="57179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-1000858" y="4165492"/>
            <a:ext cx="9825404" cy="5635733"/>
            <a:chOff x="0" y="0"/>
            <a:chExt cx="7981950" cy="4578350"/>
          </a:xfrm>
        </p:grpSpPr>
        <p:sp>
          <p:nvSpPr>
            <p:cNvPr id="3" name="Freeform 3"/>
            <p:cNvSpPr/>
            <p:nvPr/>
          </p:nvSpPr>
          <p:spPr>
            <a:xfrm>
              <a:off x="765810" y="21590"/>
              <a:ext cx="6451600" cy="4326890"/>
            </a:xfrm>
            <a:custGeom>
              <a:avLst/>
              <a:gdLst/>
              <a:ahLst/>
              <a:cxnLst/>
              <a:rect l="l" t="t" r="r" b="b"/>
              <a:pathLst>
                <a:path w="6451600" h="432689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0" y="0"/>
              <a:ext cx="7981950" cy="4542790"/>
            </a:xfrm>
            <a:custGeom>
              <a:avLst/>
              <a:gdLst/>
              <a:ahLst/>
              <a:cxnLst/>
              <a:rect l="l" t="t" r="r" b="b"/>
              <a:pathLst>
                <a:path w="7981950" h="454279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96969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3460750" y="4349750"/>
              <a:ext cx="1059180" cy="96520"/>
            </a:xfrm>
            <a:custGeom>
              <a:avLst/>
              <a:gdLst/>
              <a:ahLst/>
              <a:cxnLst/>
              <a:rect l="l" t="t" r="r" b="b"/>
              <a:pathLst>
                <a:path w="1059180" h="9652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72717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163830" y="4542790"/>
              <a:ext cx="7654290" cy="35560"/>
            </a:xfrm>
            <a:custGeom>
              <a:avLst/>
              <a:gdLst/>
              <a:ahLst/>
              <a:cxnLst/>
              <a:rect l="l" t="t" r="r" b="b"/>
              <a:pathLst>
                <a:path w="7654290" h="3556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72717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962660" y="276860"/>
              <a:ext cx="6055360" cy="3789680"/>
            </a:xfrm>
            <a:custGeom>
              <a:avLst/>
              <a:gdLst/>
              <a:ahLst/>
              <a:cxnLst/>
              <a:rect l="l" t="t" r="r" b="b"/>
              <a:pathLst>
                <a:path w="6055360" h="378968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2"/>
              <a:stretch>
                <a:fillRect l="-34445" r="-23994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9325023" y="4165492"/>
            <a:ext cx="9825404" cy="5635733"/>
            <a:chOff x="0" y="0"/>
            <a:chExt cx="7981950" cy="4578350"/>
          </a:xfrm>
        </p:grpSpPr>
        <p:sp>
          <p:nvSpPr>
            <p:cNvPr id="9" name="Freeform 9"/>
            <p:cNvSpPr/>
            <p:nvPr/>
          </p:nvSpPr>
          <p:spPr>
            <a:xfrm>
              <a:off x="765810" y="21590"/>
              <a:ext cx="6451600" cy="4326890"/>
            </a:xfrm>
            <a:custGeom>
              <a:avLst/>
              <a:gdLst/>
              <a:ahLst/>
              <a:cxnLst/>
              <a:rect l="l" t="t" r="r" b="b"/>
              <a:pathLst>
                <a:path w="6451600" h="432689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0" y="0"/>
              <a:ext cx="7981950" cy="4542790"/>
            </a:xfrm>
            <a:custGeom>
              <a:avLst/>
              <a:gdLst/>
              <a:ahLst/>
              <a:cxnLst/>
              <a:rect l="l" t="t" r="r" b="b"/>
              <a:pathLst>
                <a:path w="7981950" h="454279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96969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3460750" y="4349750"/>
              <a:ext cx="1059180" cy="96520"/>
            </a:xfrm>
            <a:custGeom>
              <a:avLst/>
              <a:gdLst/>
              <a:ahLst/>
              <a:cxnLst/>
              <a:rect l="l" t="t" r="r" b="b"/>
              <a:pathLst>
                <a:path w="1059180" h="9652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72717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163830" y="4542790"/>
              <a:ext cx="7654290" cy="35560"/>
            </a:xfrm>
            <a:custGeom>
              <a:avLst/>
              <a:gdLst/>
              <a:ahLst/>
              <a:cxnLst/>
              <a:rect l="l" t="t" r="r" b="b"/>
              <a:pathLst>
                <a:path w="7654290" h="3556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72717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962660" y="276860"/>
              <a:ext cx="6055360" cy="3789680"/>
            </a:xfrm>
            <a:custGeom>
              <a:avLst/>
              <a:gdLst/>
              <a:ahLst/>
              <a:cxnLst/>
              <a:rect l="l" t="t" r="r" b="b"/>
              <a:pathLst>
                <a:path w="6055360" h="378968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3"/>
              <a:stretch>
                <a:fillRect l="-34623" r="-23816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4" name="AutoShape 14"/>
          <p:cNvSpPr/>
          <p:nvPr/>
        </p:nvSpPr>
        <p:spPr>
          <a:xfrm flipH="1" flipV="1">
            <a:off x="9144000" y="4165492"/>
            <a:ext cx="0" cy="5635733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5" name="TextBox 15"/>
          <p:cNvSpPr txBox="1"/>
          <p:nvPr/>
        </p:nvSpPr>
        <p:spPr>
          <a:xfrm>
            <a:off x="2720156" y="440817"/>
            <a:ext cx="12847688" cy="5878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16"/>
              </a:lnSpc>
              <a:spcBef>
                <a:spcPct val="0"/>
              </a:spcBef>
            </a:pPr>
            <a:r>
              <a:rPr lang="en-US" sz="3600" b="1" spc="107">
                <a:solidFill>
                  <a:srgbClr val="191919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INVENTORY MANAGEMENT INTEGRATION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51824" y="1538056"/>
            <a:ext cx="17536176" cy="1298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 algn="l">
              <a:lnSpc>
                <a:spcPts val="3499"/>
              </a:lnSpc>
              <a:spcBef>
                <a:spcPct val="0"/>
              </a:spcBef>
              <a:buFont typeface="Arial"/>
              <a:buChar char="•"/>
            </a:pPr>
            <a:r>
              <a:rPr lang="en-US" sz="2499" b="1" u="none" strike="noStrike" spc="49">
                <a:solidFill>
                  <a:srgbClr val="0345E4"/>
                </a:solidFill>
                <a:latin typeface="Garet Bold"/>
                <a:ea typeface="Garet Bold"/>
                <a:cs typeface="Garet Bold"/>
                <a:sym typeface="Garet Bold"/>
              </a:rPr>
              <a:t>REPLENISHMENT &amp; TRACKING:</a:t>
            </a:r>
            <a:r>
              <a:rPr lang="en-US" sz="2499" u="none" strike="noStrike" spc="49">
                <a:solidFill>
                  <a:srgbClr val="0345E4"/>
                </a:solidFill>
                <a:latin typeface="Garet"/>
                <a:ea typeface="Garet"/>
                <a:cs typeface="Garet"/>
                <a:sym typeface="Garet"/>
              </a:rPr>
              <a:t> AUTOMATIC STOCK REPLENISHMENT AND TRACEABILITY.</a:t>
            </a:r>
          </a:p>
          <a:p>
            <a:pPr marL="539749" lvl="1" indent="-269875" algn="l">
              <a:lnSpc>
                <a:spcPts val="3499"/>
              </a:lnSpc>
              <a:spcBef>
                <a:spcPct val="0"/>
              </a:spcBef>
              <a:buFont typeface="Arial"/>
              <a:buChar char="•"/>
            </a:pPr>
            <a:r>
              <a:rPr lang="en-US" sz="2499" b="1" u="none" strike="noStrike" spc="49">
                <a:solidFill>
                  <a:srgbClr val="0345E4"/>
                </a:solidFill>
                <a:latin typeface="Garet Bold"/>
                <a:ea typeface="Garet Bold"/>
                <a:cs typeface="Garet Bold"/>
                <a:sym typeface="Garet Bold"/>
              </a:rPr>
              <a:t>CHECKING INVENTORY LEVELS: STOCK REPLENISHMENT: </a:t>
            </a:r>
            <a:r>
              <a:rPr lang="en-US" sz="2499" u="none" strike="noStrike" spc="49">
                <a:solidFill>
                  <a:srgbClr val="0345E4"/>
                </a:solidFill>
                <a:latin typeface="Garet"/>
                <a:ea typeface="Garet"/>
                <a:cs typeface="Garet"/>
                <a:sym typeface="Garet"/>
              </a:rPr>
              <a:t>TRIGGERING AUTOMATIC STOCK REPLENISHMENT FOR POPULAR ITEMS.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554144" y="3236267"/>
            <a:ext cx="7060704" cy="491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930"/>
              </a:lnSpc>
              <a:spcBef>
                <a:spcPct val="0"/>
              </a:spcBef>
            </a:pPr>
            <a:r>
              <a:rPr lang="en-US" sz="3000" b="1" u="none" strike="noStrike" spc="90">
                <a:solidFill>
                  <a:srgbClr val="191919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BEFORE ISSUE LOCAL SALES ORDER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815125" y="3236267"/>
            <a:ext cx="6845201" cy="491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930"/>
              </a:lnSpc>
              <a:spcBef>
                <a:spcPct val="0"/>
              </a:spcBef>
            </a:pPr>
            <a:r>
              <a:rPr lang="en-US" sz="3000" b="1" spc="90">
                <a:solidFill>
                  <a:srgbClr val="191919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 AFTER </a:t>
            </a:r>
            <a:r>
              <a:rPr lang="en-US" sz="3000" b="1" u="none" strike="noStrike" spc="90">
                <a:solidFill>
                  <a:srgbClr val="191919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ISSUE LOCAL SALES ORDER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-2220274" y="-1238341"/>
            <a:ext cx="3744615" cy="3744615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0345E4">
                  <a:alpha val="19608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2" name="Freeform 22"/>
          <p:cNvSpPr/>
          <p:nvPr/>
        </p:nvSpPr>
        <p:spPr>
          <a:xfrm>
            <a:off x="0" y="0"/>
            <a:ext cx="1924707" cy="571796"/>
          </a:xfrm>
          <a:custGeom>
            <a:avLst/>
            <a:gdLst/>
            <a:ahLst/>
            <a:cxnLst/>
            <a:rect l="l" t="t" r="r" b="b"/>
            <a:pathLst>
              <a:path w="1924707" h="571796">
                <a:moveTo>
                  <a:pt x="0" y="0"/>
                </a:moveTo>
                <a:lnTo>
                  <a:pt x="1924707" y="0"/>
                </a:lnTo>
                <a:lnTo>
                  <a:pt x="1924707" y="571796"/>
                </a:lnTo>
                <a:lnTo>
                  <a:pt x="0" y="57179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710914" y="1759944"/>
            <a:ext cx="14866172" cy="8527056"/>
            <a:chOff x="0" y="0"/>
            <a:chExt cx="7981950" cy="4578350"/>
          </a:xfrm>
        </p:grpSpPr>
        <p:sp>
          <p:nvSpPr>
            <p:cNvPr id="3" name="Freeform 3"/>
            <p:cNvSpPr/>
            <p:nvPr/>
          </p:nvSpPr>
          <p:spPr>
            <a:xfrm>
              <a:off x="765810" y="21590"/>
              <a:ext cx="6451600" cy="4326890"/>
            </a:xfrm>
            <a:custGeom>
              <a:avLst/>
              <a:gdLst/>
              <a:ahLst/>
              <a:cxnLst/>
              <a:rect l="l" t="t" r="r" b="b"/>
              <a:pathLst>
                <a:path w="6451600" h="432689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0" y="0"/>
              <a:ext cx="7981950" cy="4542790"/>
            </a:xfrm>
            <a:custGeom>
              <a:avLst/>
              <a:gdLst/>
              <a:ahLst/>
              <a:cxnLst/>
              <a:rect l="l" t="t" r="r" b="b"/>
              <a:pathLst>
                <a:path w="7981950" h="454279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96969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3460750" y="4349750"/>
              <a:ext cx="1059180" cy="96520"/>
            </a:xfrm>
            <a:custGeom>
              <a:avLst/>
              <a:gdLst/>
              <a:ahLst/>
              <a:cxnLst/>
              <a:rect l="l" t="t" r="r" b="b"/>
              <a:pathLst>
                <a:path w="1059180" h="9652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72717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163830" y="4542790"/>
              <a:ext cx="7654290" cy="35560"/>
            </a:xfrm>
            <a:custGeom>
              <a:avLst/>
              <a:gdLst/>
              <a:ahLst/>
              <a:cxnLst/>
              <a:rect l="l" t="t" r="r" b="b"/>
              <a:pathLst>
                <a:path w="7654290" h="3556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72717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962660" y="276860"/>
              <a:ext cx="6055360" cy="3789680"/>
            </a:xfrm>
            <a:custGeom>
              <a:avLst/>
              <a:gdLst/>
              <a:ahLst/>
              <a:cxnLst/>
              <a:rect l="l" t="t" r="r" b="b"/>
              <a:pathLst>
                <a:path w="6055360" h="378968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2"/>
              <a:stretch>
                <a:fillRect t="-5026" b="-5026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2720156" y="710946"/>
            <a:ext cx="12847688" cy="5878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16"/>
              </a:lnSpc>
              <a:spcBef>
                <a:spcPct val="0"/>
              </a:spcBef>
            </a:pPr>
            <a:r>
              <a:rPr lang="en-US" sz="3600" b="1" spc="107">
                <a:solidFill>
                  <a:srgbClr val="191919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ALL TRANSACTION TRACEABLE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16616397" y="8414693"/>
            <a:ext cx="3744615" cy="3744615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0345E4">
                  <a:alpha val="19608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-2220274" y="-1238341"/>
            <a:ext cx="3744615" cy="3744615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0345E4">
                  <a:alpha val="19608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6214988" y="8414693"/>
            <a:ext cx="3744615" cy="3744615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0345E4">
                  <a:alpha val="19608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8" name="Freeform 18"/>
          <p:cNvSpPr/>
          <p:nvPr/>
        </p:nvSpPr>
        <p:spPr>
          <a:xfrm>
            <a:off x="0" y="0"/>
            <a:ext cx="1924707" cy="571796"/>
          </a:xfrm>
          <a:custGeom>
            <a:avLst/>
            <a:gdLst/>
            <a:ahLst/>
            <a:cxnLst/>
            <a:rect l="l" t="t" r="r" b="b"/>
            <a:pathLst>
              <a:path w="1924707" h="571796">
                <a:moveTo>
                  <a:pt x="0" y="0"/>
                </a:moveTo>
                <a:lnTo>
                  <a:pt x="1924707" y="0"/>
                </a:lnTo>
                <a:lnTo>
                  <a:pt x="1924707" y="571796"/>
                </a:lnTo>
                <a:lnTo>
                  <a:pt x="0" y="57179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8275970" y="5714873"/>
            <a:ext cx="0" cy="686828"/>
          </a:xfrm>
          <a:prstGeom prst="line">
            <a:avLst/>
          </a:prstGeom>
          <a:ln w="19050" cap="flat">
            <a:solidFill>
              <a:srgbClr val="19191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2932454" y="1108105"/>
            <a:ext cx="10951142" cy="5878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16"/>
              </a:lnSpc>
              <a:spcBef>
                <a:spcPct val="0"/>
              </a:spcBef>
            </a:pPr>
            <a:r>
              <a:rPr lang="en-US" sz="3600" b="1" spc="107">
                <a:solidFill>
                  <a:srgbClr val="0345E4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HANDLING RETURNS AND CANCELLATIONS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8121153" y="5400651"/>
            <a:ext cx="309636" cy="314222"/>
            <a:chOff x="0" y="0"/>
            <a:chExt cx="812800" cy="82484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24840"/>
            </a:xfrm>
            <a:custGeom>
              <a:avLst/>
              <a:gdLst/>
              <a:ahLst/>
              <a:cxnLst/>
              <a:rect l="l" t="t" r="r" b="b"/>
              <a:pathLst>
                <a:path w="812800" h="824840">
                  <a:moveTo>
                    <a:pt x="406400" y="0"/>
                  </a:moveTo>
                  <a:cubicBezTo>
                    <a:pt x="181951" y="0"/>
                    <a:pt x="0" y="184647"/>
                    <a:pt x="0" y="412420"/>
                  </a:cubicBezTo>
                  <a:cubicBezTo>
                    <a:pt x="0" y="640193"/>
                    <a:pt x="181951" y="824840"/>
                    <a:pt x="406400" y="824840"/>
                  </a:cubicBezTo>
                  <a:cubicBezTo>
                    <a:pt x="630849" y="824840"/>
                    <a:pt x="812800" y="640193"/>
                    <a:pt x="812800" y="412420"/>
                  </a:cubicBezTo>
                  <a:cubicBezTo>
                    <a:pt x="812800" y="184647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CD4D2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76200" y="10654"/>
              <a:ext cx="660400" cy="7368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00"/>
                </a:lnSpc>
              </a:pPr>
              <a:endParaRPr/>
            </a:p>
          </p:txBody>
        </p:sp>
      </p:grpSp>
      <p:sp>
        <p:nvSpPr>
          <p:cNvPr id="7" name="AutoShape 7"/>
          <p:cNvSpPr/>
          <p:nvPr/>
        </p:nvSpPr>
        <p:spPr>
          <a:xfrm flipV="1">
            <a:off x="8430786" y="5553540"/>
            <a:ext cx="643009" cy="3403"/>
          </a:xfrm>
          <a:prstGeom prst="line">
            <a:avLst/>
          </a:prstGeom>
          <a:ln w="19050" cap="flat">
            <a:solidFill>
              <a:srgbClr val="19191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8" name="AutoShape 8"/>
          <p:cNvSpPr/>
          <p:nvPr/>
        </p:nvSpPr>
        <p:spPr>
          <a:xfrm flipV="1">
            <a:off x="8275970" y="6707427"/>
            <a:ext cx="0" cy="695325"/>
          </a:xfrm>
          <a:prstGeom prst="line">
            <a:avLst/>
          </a:prstGeom>
          <a:ln w="19050" cap="flat">
            <a:solidFill>
              <a:srgbClr val="19191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9" name="Group 9"/>
          <p:cNvGrpSpPr/>
          <p:nvPr/>
        </p:nvGrpSpPr>
        <p:grpSpPr>
          <a:xfrm>
            <a:off x="8121153" y="6401702"/>
            <a:ext cx="309636" cy="305726"/>
            <a:chOff x="0" y="0"/>
            <a:chExt cx="812800" cy="80253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02537"/>
            </a:xfrm>
            <a:custGeom>
              <a:avLst/>
              <a:gdLst/>
              <a:ahLst/>
              <a:cxnLst/>
              <a:rect l="l" t="t" r="r" b="b"/>
              <a:pathLst>
                <a:path w="812800" h="802537">
                  <a:moveTo>
                    <a:pt x="406400" y="0"/>
                  </a:moveTo>
                  <a:cubicBezTo>
                    <a:pt x="181951" y="0"/>
                    <a:pt x="0" y="179654"/>
                    <a:pt x="0" y="401268"/>
                  </a:cubicBezTo>
                  <a:cubicBezTo>
                    <a:pt x="0" y="622883"/>
                    <a:pt x="181951" y="802537"/>
                    <a:pt x="406400" y="802537"/>
                  </a:cubicBezTo>
                  <a:cubicBezTo>
                    <a:pt x="630849" y="802537"/>
                    <a:pt x="812800" y="622883"/>
                    <a:pt x="812800" y="401268"/>
                  </a:cubicBezTo>
                  <a:cubicBezTo>
                    <a:pt x="812800" y="179654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AB1B4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8563"/>
              <a:ext cx="660400" cy="7187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00"/>
                </a:lnSpc>
              </a:pPr>
              <a:endParaRPr/>
            </a:p>
          </p:txBody>
        </p:sp>
      </p:grpSp>
      <p:sp>
        <p:nvSpPr>
          <p:cNvPr id="12" name="AutoShape 12"/>
          <p:cNvSpPr/>
          <p:nvPr/>
        </p:nvSpPr>
        <p:spPr>
          <a:xfrm flipV="1">
            <a:off x="7506669" y="6554565"/>
            <a:ext cx="614483" cy="1955"/>
          </a:xfrm>
          <a:prstGeom prst="line">
            <a:avLst/>
          </a:prstGeom>
          <a:ln w="19050" cap="flat">
            <a:solidFill>
              <a:srgbClr val="19191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3" name="AutoShape 13"/>
          <p:cNvSpPr/>
          <p:nvPr/>
        </p:nvSpPr>
        <p:spPr>
          <a:xfrm flipH="1" flipV="1">
            <a:off x="8275970" y="7708478"/>
            <a:ext cx="0" cy="695325"/>
          </a:xfrm>
          <a:prstGeom prst="line">
            <a:avLst/>
          </a:prstGeom>
          <a:ln w="19050" cap="flat">
            <a:solidFill>
              <a:srgbClr val="19191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14" name="Group 14"/>
          <p:cNvGrpSpPr/>
          <p:nvPr/>
        </p:nvGrpSpPr>
        <p:grpSpPr>
          <a:xfrm>
            <a:off x="8121153" y="7402752"/>
            <a:ext cx="309636" cy="305726"/>
            <a:chOff x="0" y="0"/>
            <a:chExt cx="812800" cy="802537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02537"/>
            </a:xfrm>
            <a:custGeom>
              <a:avLst/>
              <a:gdLst/>
              <a:ahLst/>
              <a:cxnLst/>
              <a:rect l="l" t="t" r="r" b="b"/>
              <a:pathLst>
                <a:path w="812800" h="802537">
                  <a:moveTo>
                    <a:pt x="406400" y="0"/>
                  </a:moveTo>
                  <a:cubicBezTo>
                    <a:pt x="181951" y="0"/>
                    <a:pt x="0" y="179654"/>
                    <a:pt x="0" y="401268"/>
                  </a:cubicBezTo>
                  <a:cubicBezTo>
                    <a:pt x="0" y="622883"/>
                    <a:pt x="181951" y="802537"/>
                    <a:pt x="406400" y="802537"/>
                  </a:cubicBezTo>
                  <a:cubicBezTo>
                    <a:pt x="630849" y="802537"/>
                    <a:pt x="812800" y="622883"/>
                    <a:pt x="812800" y="401268"/>
                  </a:cubicBezTo>
                  <a:cubicBezTo>
                    <a:pt x="812800" y="179654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7C9EF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76200" y="8563"/>
              <a:ext cx="660400" cy="7187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00"/>
                </a:lnSpc>
              </a:pPr>
              <a:endParaRPr/>
            </a:p>
          </p:txBody>
        </p:sp>
      </p:grpSp>
      <p:sp>
        <p:nvSpPr>
          <p:cNvPr id="17" name="AutoShape 17"/>
          <p:cNvSpPr/>
          <p:nvPr/>
        </p:nvSpPr>
        <p:spPr>
          <a:xfrm>
            <a:off x="8430788" y="7555615"/>
            <a:ext cx="643076" cy="1955"/>
          </a:xfrm>
          <a:prstGeom prst="line">
            <a:avLst/>
          </a:prstGeom>
          <a:ln w="19050" cap="flat">
            <a:solidFill>
              <a:srgbClr val="19191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18" name="Group 18"/>
          <p:cNvGrpSpPr/>
          <p:nvPr/>
        </p:nvGrpSpPr>
        <p:grpSpPr>
          <a:xfrm>
            <a:off x="8121153" y="8403803"/>
            <a:ext cx="309636" cy="305726"/>
            <a:chOff x="0" y="0"/>
            <a:chExt cx="812800" cy="802537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02537"/>
            </a:xfrm>
            <a:custGeom>
              <a:avLst/>
              <a:gdLst/>
              <a:ahLst/>
              <a:cxnLst/>
              <a:rect l="l" t="t" r="r" b="b"/>
              <a:pathLst>
                <a:path w="812800" h="802537">
                  <a:moveTo>
                    <a:pt x="406400" y="0"/>
                  </a:moveTo>
                  <a:cubicBezTo>
                    <a:pt x="181951" y="0"/>
                    <a:pt x="0" y="179654"/>
                    <a:pt x="0" y="401268"/>
                  </a:cubicBezTo>
                  <a:cubicBezTo>
                    <a:pt x="0" y="622883"/>
                    <a:pt x="181951" y="802537"/>
                    <a:pt x="406400" y="802537"/>
                  </a:cubicBezTo>
                  <a:cubicBezTo>
                    <a:pt x="630849" y="802537"/>
                    <a:pt x="812800" y="622883"/>
                    <a:pt x="812800" y="401268"/>
                  </a:cubicBezTo>
                  <a:cubicBezTo>
                    <a:pt x="812800" y="179654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C92D5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76200" y="8563"/>
              <a:ext cx="660400" cy="7187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00"/>
                </a:lnSpc>
              </a:pPr>
              <a:endParaRPr/>
            </a:p>
          </p:txBody>
        </p:sp>
      </p:grpSp>
      <p:sp>
        <p:nvSpPr>
          <p:cNvPr id="21" name="AutoShape 21"/>
          <p:cNvSpPr/>
          <p:nvPr/>
        </p:nvSpPr>
        <p:spPr>
          <a:xfrm flipV="1">
            <a:off x="7506669" y="8556666"/>
            <a:ext cx="614483" cy="1955"/>
          </a:xfrm>
          <a:prstGeom prst="line">
            <a:avLst/>
          </a:prstGeom>
          <a:ln w="19050" cap="flat">
            <a:solidFill>
              <a:srgbClr val="19191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22" name="Group 22"/>
          <p:cNvGrpSpPr/>
          <p:nvPr/>
        </p:nvGrpSpPr>
        <p:grpSpPr>
          <a:xfrm>
            <a:off x="9844418" y="5143500"/>
            <a:ext cx="4956102" cy="917811"/>
            <a:chOff x="0" y="0"/>
            <a:chExt cx="6608135" cy="1223748"/>
          </a:xfrm>
        </p:grpSpPr>
        <p:sp>
          <p:nvSpPr>
            <p:cNvPr id="23" name="TextBox 23"/>
            <p:cNvSpPr txBox="1"/>
            <p:nvPr/>
          </p:nvSpPr>
          <p:spPr>
            <a:xfrm>
              <a:off x="0" y="652248"/>
              <a:ext cx="6608135" cy="5715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749"/>
                </a:lnSpc>
              </a:pPr>
              <a:r>
                <a:rPr lang="en-US" sz="2499" spc="74">
                  <a:solidFill>
                    <a:srgbClr val="191919"/>
                  </a:solidFill>
                  <a:latin typeface="Aileron"/>
                  <a:ea typeface="Aileron"/>
                  <a:cs typeface="Aileron"/>
                  <a:sym typeface="Aileron"/>
                </a:rPr>
                <a:t>create order Return</a:t>
              </a: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-47625"/>
              <a:ext cx="6608135" cy="5471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499"/>
                </a:lnSpc>
              </a:pPr>
              <a:r>
                <a:rPr lang="en-US" sz="2499" b="1" spc="97">
                  <a:solidFill>
                    <a:srgbClr val="191919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Step 1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9844418" y="7118178"/>
            <a:ext cx="4956102" cy="1851261"/>
            <a:chOff x="0" y="0"/>
            <a:chExt cx="6608135" cy="2468348"/>
          </a:xfrm>
        </p:grpSpPr>
        <p:sp>
          <p:nvSpPr>
            <p:cNvPr id="26" name="TextBox 26"/>
            <p:cNvSpPr txBox="1"/>
            <p:nvPr/>
          </p:nvSpPr>
          <p:spPr>
            <a:xfrm>
              <a:off x="0" y="652248"/>
              <a:ext cx="6608135" cy="18161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749"/>
                </a:lnSpc>
              </a:pPr>
              <a:r>
                <a:rPr lang="en-US" sz="2499" spc="74">
                  <a:solidFill>
                    <a:srgbClr val="191919"/>
                  </a:solidFill>
                  <a:latin typeface="Aileron"/>
                  <a:ea typeface="Aileron"/>
                  <a:cs typeface="Aileron"/>
                  <a:sym typeface="Aileron"/>
                </a:rPr>
                <a:t>Record the reason for return and initiate the return shipment.</a:t>
              </a:r>
            </a:p>
            <a:p>
              <a:pPr algn="l">
                <a:lnSpc>
                  <a:spcPts val="3749"/>
                </a:lnSpc>
              </a:pPr>
              <a:endParaRPr lang="en-US" sz="2499" spc="74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endParaRPr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-47625"/>
              <a:ext cx="6608135" cy="5471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499"/>
                </a:lnSpc>
              </a:pPr>
              <a:r>
                <a:rPr lang="en-US" sz="2499" b="1" spc="97">
                  <a:solidFill>
                    <a:srgbClr val="191919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Step 3</a:t>
              </a:r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1028700" y="6641238"/>
            <a:ext cx="5664578" cy="914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749"/>
              </a:lnSpc>
            </a:pPr>
            <a:r>
              <a:rPr lang="en-US" sz="2499" spc="74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Process the return request by selecting the item to return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028700" y="6126652"/>
            <a:ext cx="5664578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499"/>
              </a:lnSpc>
            </a:pPr>
            <a:r>
              <a:rPr lang="en-US" sz="2499" b="1" spc="97">
                <a:solidFill>
                  <a:srgbClr val="191919"/>
                </a:solidFill>
                <a:latin typeface="Aileron Bold"/>
                <a:ea typeface="Aileron Bold"/>
                <a:cs typeface="Aileron Bold"/>
                <a:sym typeface="Aileron Bold"/>
              </a:rPr>
              <a:t>Step 2</a:t>
            </a:r>
          </a:p>
        </p:txBody>
      </p:sp>
      <p:grpSp>
        <p:nvGrpSpPr>
          <p:cNvPr id="30" name="Group 30"/>
          <p:cNvGrpSpPr/>
          <p:nvPr/>
        </p:nvGrpSpPr>
        <p:grpSpPr>
          <a:xfrm>
            <a:off x="1028700" y="8236490"/>
            <a:ext cx="5664578" cy="917811"/>
            <a:chOff x="0" y="0"/>
            <a:chExt cx="7552771" cy="1223748"/>
          </a:xfrm>
        </p:grpSpPr>
        <p:sp>
          <p:nvSpPr>
            <p:cNvPr id="31" name="TextBox 31"/>
            <p:cNvSpPr txBox="1"/>
            <p:nvPr/>
          </p:nvSpPr>
          <p:spPr>
            <a:xfrm>
              <a:off x="0" y="652248"/>
              <a:ext cx="7552771" cy="5715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749"/>
                </a:lnSpc>
              </a:pPr>
              <a:r>
                <a:rPr lang="en-US" sz="2499" spc="74">
                  <a:solidFill>
                    <a:srgbClr val="191919"/>
                  </a:solidFill>
                  <a:latin typeface="Aileron"/>
                  <a:ea typeface="Aileron"/>
                  <a:cs typeface="Aileron"/>
                  <a:sym typeface="Aileron"/>
                </a:rPr>
                <a:t>Issue refunds or replacements</a:t>
              </a:r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0" y="-47625"/>
              <a:ext cx="7552771" cy="5471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r">
                <a:lnSpc>
                  <a:spcPts val="3499"/>
                </a:lnSpc>
              </a:pPr>
              <a:r>
                <a:rPr lang="en-US" sz="2499" b="1" spc="97">
                  <a:solidFill>
                    <a:srgbClr val="191919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Step 4</a:t>
              </a:r>
            </a:p>
          </p:txBody>
        </p:sp>
      </p:grpSp>
      <p:sp>
        <p:nvSpPr>
          <p:cNvPr id="33" name="TextBox 33"/>
          <p:cNvSpPr txBox="1"/>
          <p:nvPr/>
        </p:nvSpPr>
        <p:spPr>
          <a:xfrm>
            <a:off x="677831" y="2740025"/>
            <a:ext cx="16932338" cy="173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 algn="r">
              <a:lnSpc>
                <a:spcPts val="3499"/>
              </a:lnSpc>
              <a:buFont typeface="Arial"/>
              <a:buChar char="•"/>
            </a:pPr>
            <a:r>
              <a:rPr lang="en-US" sz="2499" b="1" spc="97">
                <a:solidFill>
                  <a:srgbClr val="0345E4"/>
                </a:solidFill>
                <a:latin typeface="Aileron Bold"/>
                <a:ea typeface="Aileron Bold"/>
                <a:cs typeface="Aileron Bold"/>
                <a:sym typeface="Aileron Bold"/>
              </a:rPr>
              <a:t>S</a:t>
            </a:r>
            <a:r>
              <a:rPr lang="en-US" sz="2499" b="1" u="none" spc="97">
                <a:solidFill>
                  <a:srgbClr val="0345E4"/>
                </a:solidFill>
                <a:latin typeface="Aileron Bold"/>
                <a:ea typeface="Aileron Bold"/>
                <a:cs typeface="Aileron Bold"/>
                <a:sym typeface="Aileron Bold"/>
              </a:rPr>
              <a:t>teps for Handling Returns:</a:t>
            </a:r>
            <a:r>
              <a:rPr lang="en-US" sz="2499" b="1" u="none" spc="97">
                <a:solidFill>
                  <a:srgbClr val="191919"/>
                </a:solidFill>
                <a:latin typeface="Aileron Bold"/>
                <a:ea typeface="Aileron Bold"/>
                <a:cs typeface="Aileron Bold"/>
                <a:sym typeface="Aileron Bold"/>
              </a:rPr>
              <a:t> Create order returns, record reasons, and process refunds/replacements.</a:t>
            </a:r>
          </a:p>
          <a:p>
            <a:pPr marL="539749" lvl="1" indent="-269875" algn="l">
              <a:lnSpc>
                <a:spcPts val="3499"/>
              </a:lnSpc>
              <a:buFont typeface="Arial"/>
              <a:buChar char="•"/>
            </a:pPr>
            <a:r>
              <a:rPr lang="en-US" sz="2499" b="1" u="none" spc="97">
                <a:solidFill>
                  <a:srgbClr val="0345E4"/>
                </a:solidFill>
                <a:latin typeface="Aileron Bold"/>
                <a:ea typeface="Aileron Bold"/>
                <a:cs typeface="Aileron Bold"/>
                <a:sym typeface="Aileron Bold"/>
              </a:rPr>
              <a:t>Order Cancellations:</a:t>
            </a:r>
            <a:r>
              <a:rPr lang="en-US" sz="2499" b="1" u="none" spc="97">
                <a:solidFill>
                  <a:srgbClr val="191919"/>
                </a:solidFill>
                <a:latin typeface="Aileron Bold"/>
                <a:ea typeface="Aileron Bold"/>
                <a:cs typeface="Aileron Bold"/>
                <a:sym typeface="Aileron Bold"/>
              </a:rPr>
              <a:t> Process before fulfillment.</a:t>
            </a:r>
          </a:p>
          <a:p>
            <a:pPr marL="539749" lvl="1" indent="-269875" algn="l">
              <a:lnSpc>
                <a:spcPts val="3499"/>
              </a:lnSpc>
              <a:buFont typeface="Arial"/>
              <a:buChar char="•"/>
            </a:pPr>
            <a:r>
              <a:rPr lang="en-US" sz="2499" b="1" u="none" spc="97">
                <a:solidFill>
                  <a:srgbClr val="0345E4"/>
                </a:solidFill>
                <a:latin typeface="Aileron Bold"/>
                <a:ea typeface="Aileron Bold"/>
                <a:cs typeface="Aileron Bold"/>
                <a:sym typeface="Aileron Bold"/>
              </a:rPr>
              <a:t>Returns Process:</a:t>
            </a:r>
          </a:p>
          <a:p>
            <a:pPr algn="l">
              <a:lnSpc>
                <a:spcPts val="3499"/>
              </a:lnSpc>
            </a:pPr>
            <a:endParaRPr lang="en-US" sz="2499" b="1" u="none" spc="97">
              <a:solidFill>
                <a:srgbClr val="0345E4"/>
              </a:solidFill>
              <a:latin typeface="Aileron Bold"/>
              <a:ea typeface="Aileron Bold"/>
              <a:cs typeface="Aileron Bold"/>
              <a:sym typeface="Aileron Bold"/>
            </a:endParaRPr>
          </a:p>
        </p:txBody>
      </p:sp>
      <p:grpSp>
        <p:nvGrpSpPr>
          <p:cNvPr id="34" name="Group 34"/>
          <p:cNvGrpSpPr/>
          <p:nvPr/>
        </p:nvGrpSpPr>
        <p:grpSpPr>
          <a:xfrm>
            <a:off x="16935478" y="4189004"/>
            <a:ext cx="3744615" cy="3744615"/>
            <a:chOff x="0" y="0"/>
            <a:chExt cx="812800" cy="812800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0345E4">
                  <a:alpha val="19608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TextBox 3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7" name="Group 37"/>
          <p:cNvGrpSpPr/>
          <p:nvPr/>
        </p:nvGrpSpPr>
        <p:grpSpPr>
          <a:xfrm>
            <a:off x="-2220274" y="-1238341"/>
            <a:ext cx="3744615" cy="3744615"/>
            <a:chOff x="0" y="0"/>
            <a:chExt cx="812800" cy="812800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0345E4">
                  <a:alpha val="19608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TextBox 3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0" name="Group 40"/>
          <p:cNvGrpSpPr/>
          <p:nvPr/>
        </p:nvGrpSpPr>
        <p:grpSpPr>
          <a:xfrm>
            <a:off x="16534070" y="4189004"/>
            <a:ext cx="3744615" cy="3744615"/>
            <a:chOff x="0" y="0"/>
            <a:chExt cx="812800" cy="812800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0345E4">
                  <a:alpha val="19608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TextBox 4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43" name="Freeform 43"/>
          <p:cNvSpPr/>
          <p:nvPr/>
        </p:nvSpPr>
        <p:spPr>
          <a:xfrm>
            <a:off x="0" y="0"/>
            <a:ext cx="1924707" cy="571796"/>
          </a:xfrm>
          <a:custGeom>
            <a:avLst/>
            <a:gdLst/>
            <a:ahLst/>
            <a:cxnLst/>
            <a:rect l="l" t="t" r="r" b="b"/>
            <a:pathLst>
              <a:path w="1924707" h="571796">
                <a:moveTo>
                  <a:pt x="0" y="0"/>
                </a:moveTo>
                <a:lnTo>
                  <a:pt x="1924707" y="0"/>
                </a:lnTo>
                <a:lnTo>
                  <a:pt x="1924707" y="571796"/>
                </a:lnTo>
                <a:lnTo>
                  <a:pt x="0" y="5717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2783352"/>
            <a:ext cx="9825404" cy="5635733"/>
            <a:chOff x="0" y="0"/>
            <a:chExt cx="7981950" cy="4578350"/>
          </a:xfrm>
        </p:grpSpPr>
        <p:sp>
          <p:nvSpPr>
            <p:cNvPr id="3" name="Freeform 3"/>
            <p:cNvSpPr/>
            <p:nvPr/>
          </p:nvSpPr>
          <p:spPr>
            <a:xfrm>
              <a:off x="765810" y="21590"/>
              <a:ext cx="6451600" cy="4326890"/>
            </a:xfrm>
            <a:custGeom>
              <a:avLst/>
              <a:gdLst/>
              <a:ahLst/>
              <a:cxnLst/>
              <a:rect l="l" t="t" r="r" b="b"/>
              <a:pathLst>
                <a:path w="6451600" h="432689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0" y="0"/>
              <a:ext cx="7981950" cy="4542790"/>
            </a:xfrm>
            <a:custGeom>
              <a:avLst/>
              <a:gdLst/>
              <a:ahLst/>
              <a:cxnLst/>
              <a:rect l="l" t="t" r="r" b="b"/>
              <a:pathLst>
                <a:path w="7981950" h="454279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96969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3460750" y="4349750"/>
              <a:ext cx="1059180" cy="96520"/>
            </a:xfrm>
            <a:custGeom>
              <a:avLst/>
              <a:gdLst/>
              <a:ahLst/>
              <a:cxnLst/>
              <a:rect l="l" t="t" r="r" b="b"/>
              <a:pathLst>
                <a:path w="1059180" h="9652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72717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163830" y="4542790"/>
              <a:ext cx="7654290" cy="35560"/>
            </a:xfrm>
            <a:custGeom>
              <a:avLst/>
              <a:gdLst/>
              <a:ahLst/>
              <a:cxnLst/>
              <a:rect l="l" t="t" r="r" b="b"/>
              <a:pathLst>
                <a:path w="7654290" h="3556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72717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962660" y="276860"/>
              <a:ext cx="6055360" cy="3789680"/>
            </a:xfrm>
            <a:custGeom>
              <a:avLst/>
              <a:gdLst/>
              <a:ahLst/>
              <a:cxnLst/>
              <a:rect l="l" t="t" r="r" b="b"/>
              <a:pathLst>
                <a:path w="6055360" h="378968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2"/>
              <a:stretch>
                <a:fillRect l="-67" r="-67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8462596" y="2783352"/>
            <a:ext cx="9825404" cy="5635733"/>
            <a:chOff x="0" y="0"/>
            <a:chExt cx="7981950" cy="4578350"/>
          </a:xfrm>
        </p:grpSpPr>
        <p:sp>
          <p:nvSpPr>
            <p:cNvPr id="9" name="Freeform 9"/>
            <p:cNvSpPr/>
            <p:nvPr/>
          </p:nvSpPr>
          <p:spPr>
            <a:xfrm>
              <a:off x="765810" y="21590"/>
              <a:ext cx="6451600" cy="4326890"/>
            </a:xfrm>
            <a:custGeom>
              <a:avLst/>
              <a:gdLst/>
              <a:ahLst/>
              <a:cxnLst/>
              <a:rect l="l" t="t" r="r" b="b"/>
              <a:pathLst>
                <a:path w="6451600" h="432689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0" y="0"/>
              <a:ext cx="7981950" cy="4542790"/>
            </a:xfrm>
            <a:custGeom>
              <a:avLst/>
              <a:gdLst/>
              <a:ahLst/>
              <a:cxnLst/>
              <a:rect l="l" t="t" r="r" b="b"/>
              <a:pathLst>
                <a:path w="7981950" h="454279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96969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3460750" y="4349750"/>
              <a:ext cx="1059180" cy="96520"/>
            </a:xfrm>
            <a:custGeom>
              <a:avLst/>
              <a:gdLst/>
              <a:ahLst/>
              <a:cxnLst/>
              <a:rect l="l" t="t" r="r" b="b"/>
              <a:pathLst>
                <a:path w="1059180" h="9652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72717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163830" y="4542790"/>
              <a:ext cx="7654290" cy="35560"/>
            </a:xfrm>
            <a:custGeom>
              <a:avLst/>
              <a:gdLst/>
              <a:ahLst/>
              <a:cxnLst/>
              <a:rect l="l" t="t" r="r" b="b"/>
              <a:pathLst>
                <a:path w="7654290" h="3556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72717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962660" y="276860"/>
              <a:ext cx="6055360" cy="3789680"/>
            </a:xfrm>
            <a:custGeom>
              <a:avLst/>
              <a:gdLst/>
              <a:ahLst/>
              <a:cxnLst/>
              <a:rect l="l" t="t" r="r" b="b"/>
              <a:pathLst>
                <a:path w="6055360" h="378968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3"/>
              <a:stretch>
                <a:fillRect l="-4302" r="-430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2919457" y="8414693"/>
            <a:ext cx="3744615" cy="3744615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0345E4">
                  <a:alpha val="19608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-2220274" y="-1238341"/>
            <a:ext cx="3744615" cy="3744615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0345E4">
                  <a:alpha val="19608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2518049" y="8414693"/>
            <a:ext cx="3744615" cy="3744615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0345E4">
                  <a:alpha val="19608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2720156" y="1276350"/>
            <a:ext cx="12847688" cy="5878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16"/>
              </a:lnSpc>
              <a:spcBef>
                <a:spcPct val="0"/>
              </a:spcBef>
            </a:pPr>
            <a:r>
              <a:rPr lang="en-US" sz="3600" b="1" spc="107">
                <a:solidFill>
                  <a:srgbClr val="191919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HANDLING RETURNS AND CANCELLATIONS</a:t>
            </a:r>
          </a:p>
        </p:txBody>
      </p:sp>
      <p:sp>
        <p:nvSpPr>
          <p:cNvPr id="24" name="Freeform 24"/>
          <p:cNvSpPr/>
          <p:nvPr/>
        </p:nvSpPr>
        <p:spPr>
          <a:xfrm>
            <a:off x="0" y="0"/>
            <a:ext cx="1924707" cy="571796"/>
          </a:xfrm>
          <a:custGeom>
            <a:avLst/>
            <a:gdLst/>
            <a:ahLst/>
            <a:cxnLst/>
            <a:rect l="l" t="t" r="r" b="b"/>
            <a:pathLst>
              <a:path w="1924707" h="571796">
                <a:moveTo>
                  <a:pt x="0" y="0"/>
                </a:moveTo>
                <a:lnTo>
                  <a:pt x="1924707" y="0"/>
                </a:lnTo>
                <a:lnTo>
                  <a:pt x="1924707" y="571796"/>
                </a:lnTo>
                <a:lnTo>
                  <a:pt x="0" y="57179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2783352"/>
            <a:ext cx="9825404" cy="5635733"/>
            <a:chOff x="0" y="0"/>
            <a:chExt cx="7981950" cy="4578350"/>
          </a:xfrm>
        </p:grpSpPr>
        <p:sp>
          <p:nvSpPr>
            <p:cNvPr id="3" name="Freeform 3"/>
            <p:cNvSpPr/>
            <p:nvPr/>
          </p:nvSpPr>
          <p:spPr>
            <a:xfrm>
              <a:off x="765810" y="21590"/>
              <a:ext cx="6451600" cy="4326890"/>
            </a:xfrm>
            <a:custGeom>
              <a:avLst/>
              <a:gdLst/>
              <a:ahLst/>
              <a:cxnLst/>
              <a:rect l="l" t="t" r="r" b="b"/>
              <a:pathLst>
                <a:path w="6451600" h="432689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0" y="0"/>
              <a:ext cx="7981950" cy="4542790"/>
            </a:xfrm>
            <a:custGeom>
              <a:avLst/>
              <a:gdLst/>
              <a:ahLst/>
              <a:cxnLst/>
              <a:rect l="l" t="t" r="r" b="b"/>
              <a:pathLst>
                <a:path w="7981950" h="454279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96969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3460750" y="4349750"/>
              <a:ext cx="1059180" cy="96520"/>
            </a:xfrm>
            <a:custGeom>
              <a:avLst/>
              <a:gdLst/>
              <a:ahLst/>
              <a:cxnLst/>
              <a:rect l="l" t="t" r="r" b="b"/>
              <a:pathLst>
                <a:path w="1059180" h="9652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72717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163830" y="4542790"/>
              <a:ext cx="7654290" cy="35560"/>
            </a:xfrm>
            <a:custGeom>
              <a:avLst/>
              <a:gdLst/>
              <a:ahLst/>
              <a:cxnLst/>
              <a:rect l="l" t="t" r="r" b="b"/>
              <a:pathLst>
                <a:path w="7654290" h="3556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72717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962660" y="276860"/>
              <a:ext cx="6055360" cy="3789680"/>
            </a:xfrm>
            <a:custGeom>
              <a:avLst/>
              <a:gdLst/>
              <a:ahLst/>
              <a:cxnLst/>
              <a:rect l="l" t="t" r="r" b="b"/>
              <a:pathLst>
                <a:path w="6055360" h="378968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2"/>
              <a:stretch>
                <a:fillRect t="-5026" b="-5026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8462596" y="2783352"/>
            <a:ext cx="9825404" cy="5635733"/>
            <a:chOff x="0" y="0"/>
            <a:chExt cx="7981950" cy="4578350"/>
          </a:xfrm>
        </p:grpSpPr>
        <p:sp>
          <p:nvSpPr>
            <p:cNvPr id="9" name="Freeform 9"/>
            <p:cNvSpPr/>
            <p:nvPr/>
          </p:nvSpPr>
          <p:spPr>
            <a:xfrm>
              <a:off x="765810" y="21590"/>
              <a:ext cx="6451600" cy="4326890"/>
            </a:xfrm>
            <a:custGeom>
              <a:avLst/>
              <a:gdLst/>
              <a:ahLst/>
              <a:cxnLst/>
              <a:rect l="l" t="t" r="r" b="b"/>
              <a:pathLst>
                <a:path w="6451600" h="432689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0" y="0"/>
              <a:ext cx="7981950" cy="4542790"/>
            </a:xfrm>
            <a:custGeom>
              <a:avLst/>
              <a:gdLst/>
              <a:ahLst/>
              <a:cxnLst/>
              <a:rect l="l" t="t" r="r" b="b"/>
              <a:pathLst>
                <a:path w="7981950" h="454279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96969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3460750" y="4349750"/>
              <a:ext cx="1059180" cy="96520"/>
            </a:xfrm>
            <a:custGeom>
              <a:avLst/>
              <a:gdLst/>
              <a:ahLst/>
              <a:cxnLst/>
              <a:rect l="l" t="t" r="r" b="b"/>
              <a:pathLst>
                <a:path w="1059180" h="9652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72717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163830" y="4542790"/>
              <a:ext cx="7654290" cy="35560"/>
            </a:xfrm>
            <a:custGeom>
              <a:avLst/>
              <a:gdLst/>
              <a:ahLst/>
              <a:cxnLst/>
              <a:rect l="l" t="t" r="r" b="b"/>
              <a:pathLst>
                <a:path w="7654290" h="3556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72717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962660" y="276860"/>
              <a:ext cx="6055360" cy="3789680"/>
            </a:xfrm>
            <a:custGeom>
              <a:avLst/>
              <a:gdLst/>
              <a:ahLst/>
              <a:cxnLst/>
              <a:rect l="l" t="t" r="r" b="b"/>
              <a:pathLst>
                <a:path w="6055360" h="378968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3"/>
              <a:stretch>
                <a:fillRect t="-11417" b="-11417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2919457" y="8414693"/>
            <a:ext cx="3744615" cy="3744615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0345E4">
                  <a:alpha val="19608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-2220274" y="-1238341"/>
            <a:ext cx="3744615" cy="3744615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0345E4">
                  <a:alpha val="19608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2518049" y="8414693"/>
            <a:ext cx="3744615" cy="3744615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0345E4">
                  <a:alpha val="19608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2720156" y="1276350"/>
            <a:ext cx="12847688" cy="5878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16"/>
              </a:lnSpc>
              <a:spcBef>
                <a:spcPct val="0"/>
              </a:spcBef>
            </a:pPr>
            <a:r>
              <a:rPr lang="en-US" sz="3600" b="1" spc="107">
                <a:solidFill>
                  <a:srgbClr val="191919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HANDLING RETURNS AND CANCELLATIONS</a:t>
            </a:r>
          </a:p>
        </p:txBody>
      </p:sp>
      <p:sp>
        <p:nvSpPr>
          <p:cNvPr id="24" name="Freeform 24"/>
          <p:cNvSpPr/>
          <p:nvPr/>
        </p:nvSpPr>
        <p:spPr>
          <a:xfrm>
            <a:off x="0" y="0"/>
            <a:ext cx="1924707" cy="571796"/>
          </a:xfrm>
          <a:custGeom>
            <a:avLst/>
            <a:gdLst/>
            <a:ahLst/>
            <a:cxnLst/>
            <a:rect l="l" t="t" r="r" b="b"/>
            <a:pathLst>
              <a:path w="1924707" h="571796">
                <a:moveTo>
                  <a:pt x="0" y="0"/>
                </a:moveTo>
                <a:lnTo>
                  <a:pt x="1924707" y="0"/>
                </a:lnTo>
                <a:lnTo>
                  <a:pt x="1924707" y="571796"/>
                </a:lnTo>
                <a:lnTo>
                  <a:pt x="0" y="57179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2783352"/>
            <a:ext cx="9825404" cy="5635733"/>
            <a:chOff x="0" y="0"/>
            <a:chExt cx="7981950" cy="4578350"/>
          </a:xfrm>
        </p:grpSpPr>
        <p:sp>
          <p:nvSpPr>
            <p:cNvPr id="3" name="Freeform 3"/>
            <p:cNvSpPr/>
            <p:nvPr/>
          </p:nvSpPr>
          <p:spPr>
            <a:xfrm>
              <a:off x="765810" y="21590"/>
              <a:ext cx="6451600" cy="4326890"/>
            </a:xfrm>
            <a:custGeom>
              <a:avLst/>
              <a:gdLst/>
              <a:ahLst/>
              <a:cxnLst/>
              <a:rect l="l" t="t" r="r" b="b"/>
              <a:pathLst>
                <a:path w="6451600" h="432689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0" y="0"/>
              <a:ext cx="7981950" cy="4542790"/>
            </a:xfrm>
            <a:custGeom>
              <a:avLst/>
              <a:gdLst/>
              <a:ahLst/>
              <a:cxnLst/>
              <a:rect l="l" t="t" r="r" b="b"/>
              <a:pathLst>
                <a:path w="7981950" h="454279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96969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3460750" y="4349750"/>
              <a:ext cx="1059180" cy="96520"/>
            </a:xfrm>
            <a:custGeom>
              <a:avLst/>
              <a:gdLst/>
              <a:ahLst/>
              <a:cxnLst/>
              <a:rect l="l" t="t" r="r" b="b"/>
              <a:pathLst>
                <a:path w="1059180" h="9652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72717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163830" y="4542790"/>
              <a:ext cx="7654290" cy="35560"/>
            </a:xfrm>
            <a:custGeom>
              <a:avLst/>
              <a:gdLst/>
              <a:ahLst/>
              <a:cxnLst/>
              <a:rect l="l" t="t" r="r" b="b"/>
              <a:pathLst>
                <a:path w="7654290" h="3556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72717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962660" y="276860"/>
              <a:ext cx="6055360" cy="3789680"/>
            </a:xfrm>
            <a:custGeom>
              <a:avLst/>
              <a:gdLst/>
              <a:ahLst/>
              <a:cxnLst/>
              <a:rect l="l" t="t" r="r" b="b"/>
              <a:pathLst>
                <a:path w="6055360" h="378968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2"/>
              <a:stretch>
                <a:fillRect t="-4926" b="-4926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8462596" y="2783352"/>
            <a:ext cx="9825404" cy="5635733"/>
            <a:chOff x="0" y="0"/>
            <a:chExt cx="7981950" cy="4578350"/>
          </a:xfrm>
        </p:grpSpPr>
        <p:sp>
          <p:nvSpPr>
            <p:cNvPr id="9" name="Freeform 9"/>
            <p:cNvSpPr/>
            <p:nvPr/>
          </p:nvSpPr>
          <p:spPr>
            <a:xfrm>
              <a:off x="765810" y="21590"/>
              <a:ext cx="6451600" cy="4326890"/>
            </a:xfrm>
            <a:custGeom>
              <a:avLst/>
              <a:gdLst/>
              <a:ahLst/>
              <a:cxnLst/>
              <a:rect l="l" t="t" r="r" b="b"/>
              <a:pathLst>
                <a:path w="6451600" h="432689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0" y="0"/>
              <a:ext cx="7981950" cy="4542790"/>
            </a:xfrm>
            <a:custGeom>
              <a:avLst/>
              <a:gdLst/>
              <a:ahLst/>
              <a:cxnLst/>
              <a:rect l="l" t="t" r="r" b="b"/>
              <a:pathLst>
                <a:path w="7981950" h="454279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96969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3460750" y="4349750"/>
              <a:ext cx="1059180" cy="96520"/>
            </a:xfrm>
            <a:custGeom>
              <a:avLst/>
              <a:gdLst/>
              <a:ahLst/>
              <a:cxnLst/>
              <a:rect l="l" t="t" r="r" b="b"/>
              <a:pathLst>
                <a:path w="1059180" h="9652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72717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163830" y="4542790"/>
              <a:ext cx="7654290" cy="35560"/>
            </a:xfrm>
            <a:custGeom>
              <a:avLst/>
              <a:gdLst/>
              <a:ahLst/>
              <a:cxnLst/>
              <a:rect l="l" t="t" r="r" b="b"/>
              <a:pathLst>
                <a:path w="7654290" h="3556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72717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962660" y="276860"/>
              <a:ext cx="6055360" cy="3789680"/>
            </a:xfrm>
            <a:custGeom>
              <a:avLst/>
              <a:gdLst/>
              <a:ahLst/>
              <a:cxnLst/>
              <a:rect l="l" t="t" r="r" b="b"/>
              <a:pathLst>
                <a:path w="6055360" h="378968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3"/>
              <a:stretch>
                <a:fillRect t="-632" b="-63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2919457" y="8414693"/>
            <a:ext cx="3744615" cy="3744615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0345E4">
                  <a:alpha val="19608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-2220274" y="-1238341"/>
            <a:ext cx="3744615" cy="3744615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0345E4">
                  <a:alpha val="19608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2518049" y="8414693"/>
            <a:ext cx="3744615" cy="3744615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0345E4">
                  <a:alpha val="19608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2720156" y="1276350"/>
            <a:ext cx="12847688" cy="5878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16"/>
              </a:lnSpc>
              <a:spcBef>
                <a:spcPct val="0"/>
              </a:spcBef>
            </a:pPr>
            <a:r>
              <a:rPr lang="en-US" sz="3600" b="1" spc="107">
                <a:solidFill>
                  <a:srgbClr val="191919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HANDLING RETURNS AND CANCELLATIONS</a:t>
            </a:r>
          </a:p>
        </p:txBody>
      </p:sp>
      <p:sp>
        <p:nvSpPr>
          <p:cNvPr id="24" name="Freeform 24"/>
          <p:cNvSpPr/>
          <p:nvPr/>
        </p:nvSpPr>
        <p:spPr>
          <a:xfrm>
            <a:off x="0" y="0"/>
            <a:ext cx="1924707" cy="571796"/>
          </a:xfrm>
          <a:custGeom>
            <a:avLst/>
            <a:gdLst/>
            <a:ahLst/>
            <a:cxnLst/>
            <a:rect l="l" t="t" r="r" b="b"/>
            <a:pathLst>
              <a:path w="1924707" h="571796">
                <a:moveTo>
                  <a:pt x="0" y="0"/>
                </a:moveTo>
                <a:lnTo>
                  <a:pt x="1924707" y="0"/>
                </a:lnTo>
                <a:lnTo>
                  <a:pt x="1924707" y="571796"/>
                </a:lnTo>
                <a:lnTo>
                  <a:pt x="0" y="57179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710914" y="1759944"/>
            <a:ext cx="14866172" cy="8527056"/>
            <a:chOff x="0" y="0"/>
            <a:chExt cx="7981950" cy="4578350"/>
          </a:xfrm>
        </p:grpSpPr>
        <p:sp>
          <p:nvSpPr>
            <p:cNvPr id="3" name="Freeform 3"/>
            <p:cNvSpPr/>
            <p:nvPr/>
          </p:nvSpPr>
          <p:spPr>
            <a:xfrm>
              <a:off x="765810" y="21590"/>
              <a:ext cx="6451600" cy="4326890"/>
            </a:xfrm>
            <a:custGeom>
              <a:avLst/>
              <a:gdLst/>
              <a:ahLst/>
              <a:cxnLst/>
              <a:rect l="l" t="t" r="r" b="b"/>
              <a:pathLst>
                <a:path w="6451600" h="432689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0" y="0"/>
              <a:ext cx="7981950" cy="4542790"/>
            </a:xfrm>
            <a:custGeom>
              <a:avLst/>
              <a:gdLst/>
              <a:ahLst/>
              <a:cxnLst/>
              <a:rect l="l" t="t" r="r" b="b"/>
              <a:pathLst>
                <a:path w="7981950" h="454279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96969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3460750" y="4349750"/>
              <a:ext cx="1059180" cy="96520"/>
            </a:xfrm>
            <a:custGeom>
              <a:avLst/>
              <a:gdLst/>
              <a:ahLst/>
              <a:cxnLst/>
              <a:rect l="l" t="t" r="r" b="b"/>
              <a:pathLst>
                <a:path w="1059180" h="9652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72717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163830" y="4542790"/>
              <a:ext cx="7654290" cy="35560"/>
            </a:xfrm>
            <a:custGeom>
              <a:avLst/>
              <a:gdLst/>
              <a:ahLst/>
              <a:cxnLst/>
              <a:rect l="l" t="t" r="r" b="b"/>
              <a:pathLst>
                <a:path w="7654290" h="3556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72717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962660" y="276860"/>
              <a:ext cx="6055360" cy="3789680"/>
            </a:xfrm>
            <a:custGeom>
              <a:avLst/>
              <a:gdLst/>
              <a:ahLst/>
              <a:cxnLst/>
              <a:rect l="l" t="t" r="r" b="b"/>
              <a:pathLst>
                <a:path w="6055360" h="378968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2"/>
              <a:stretch>
                <a:fillRect t="-432" b="-43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6616397" y="8414693"/>
            <a:ext cx="3744615" cy="3744615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0345E4">
                  <a:alpha val="19608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-2220274" y="-1238341"/>
            <a:ext cx="3744615" cy="3744615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0345E4">
                  <a:alpha val="19608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6214988" y="8414693"/>
            <a:ext cx="3744615" cy="3744615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0345E4">
                  <a:alpha val="19608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2720156" y="710946"/>
            <a:ext cx="12847688" cy="5878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16"/>
              </a:lnSpc>
              <a:spcBef>
                <a:spcPct val="0"/>
              </a:spcBef>
            </a:pPr>
            <a:r>
              <a:rPr lang="en-US" sz="3600" b="1" spc="107">
                <a:solidFill>
                  <a:srgbClr val="191919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ALL TRANSACTION TRACEABLE</a:t>
            </a:r>
          </a:p>
        </p:txBody>
      </p:sp>
      <p:sp>
        <p:nvSpPr>
          <p:cNvPr id="18" name="Freeform 18"/>
          <p:cNvSpPr/>
          <p:nvPr/>
        </p:nvSpPr>
        <p:spPr>
          <a:xfrm>
            <a:off x="0" y="0"/>
            <a:ext cx="1924707" cy="571796"/>
          </a:xfrm>
          <a:custGeom>
            <a:avLst/>
            <a:gdLst/>
            <a:ahLst/>
            <a:cxnLst/>
            <a:rect l="l" t="t" r="r" b="b"/>
            <a:pathLst>
              <a:path w="1924707" h="571796">
                <a:moveTo>
                  <a:pt x="0" y="0"/>
                </a:moveTo>
                <a:lnTo>
                  <a:pt x="1924707" y="0"/>
                </a:lnTo>
                <a:lnTo>
                  <a:pt x="1924707" y="571796"/>
                </a:lnTo>
                <a:lnTo>
                  <a:pt x="0" y="57179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-1000858" y="3422542"/>
            <a:ext cx="9825404" cy="5635733"/>
            <a:chOff x="0" y="0"/>
            <a:chExt cx="7981950" cy="4578350"/>
          </a:xfrm>
        </p:grpSpPr>
        <p:sp>
          <p:nvSpPr>
            <p:cNvPr id="3" name="Freeform 3"/>
            <p:cNvSpPr/>
            <p:nvPr/>
          </p:nvSpPr>
          <p:spPr>
            <a:xfrm>
              <a:off x="765810" y="21590"/>
              <a:ext cx="6451600" cy="4326890"/>
            </a:xfrm>
            <a:custGeom>
              <a:avLst/>
              <a:gdLst/>
              <a:ahLst/>
              <a:cxnLst/>
              <a:rect l="l" t="t" r="r" b="b"/>
              <a:pathLst>
                <a:path w="6451600" h="432689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0" y="0"/>
              <a:ext cx="7981950" cy="4542790"/>
            </a:xfrm>
            <a:custGeom>
              <a:avLst/>
              <a:gdLst/>
              <a:ahLst/>
              <a:cxnLst/>
              <a:rect l="l" t="t" r="r" b="b"/>
              <a:pathLst>
                <a:path w="7981950" h="454279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96969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3460750" y="4349750"/>
              <a:ext cx="1059180" cy="96520"/>
            </a:xfrm>
            <a:custGeom>
              <a:avLst/>
              <a:gdLst/>
              <a:ahLst/>
              <a:cxnLst/>
              <a:rect l="l" t="t" r="r" b="b"/>
              <a:pathLst>
                <a:path w="1059180" h="9652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72717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163830" y="4542790"/>
              <a:ext cx="7654290" cy="35560"/>
            </a:xfrm>
            <a:custGeom>
              <a:avLst/>
              <a:gdLst/>
              <a:ahLst/>
              <a:cxnLst/>
              <a:rect l="l" t="t" r="r" b="b"/>
              <a:pathLst>
                <a:path w="7654290" h="3556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72717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962660" y="276860"/>
              <a:ext cx="6055360" cy="3789680"/>
            </a:xfrm>
            <a:custGeom>
              <a:avLst/>
              <a:gdLst/>
              <a:ahLst/>
              <a:cxnLst/>
              <a:rect l="l" t="t" r="r" b="b"/>
              <a:pathLst>
                <a:path w="6055360" h="378968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2"/>
              <a:stretch>
                <a:fillRect l="-29220" r="-29220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9325023" y="3422542"/>
            <a:ext cx="9825404" cy="5635733"/>
            <a:chOff x="0" y="0"/>
            <a:chExt cx="7981950" cy="4578350"/>
          </a:xfrm>
        </p:grpSpPr>
        <p:sp>
          <p:nvSpPr>
            <p:cNvPr id="9" name="Freeform 9"/>
            <p:cNvSpPr/>
            <p:nvPr/>
          </p:nvSpPr>
          <p:spPr>
            <a:xfrm>
              <a:off x="765810" y="21590"/>
              <a:ext cx="6451600" cy="4326890"/>
            </a:xfrm>
            <a:custGeom>
              <a:avLst/>
              <a:gdLst/>
              <a:ahLst/>
              <a:cxnLst/>
              <a:rect l="l" t="t" r="r" b="b"/>
              <a:pathLst>
                <a:path w="6451600" h="432689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0" y="0"/>
              <a:ext cx="7981950" cy="4542790"/>
            </a:xfrm>
            <a:custGeom>
              <a:avLst/>
              <a:gdLst/>
              <a:ahLst/>
              <a:cxnLst/>
              <a:rect l="l" t="t" r="r" b="b"/>
              <a:pathLst>
                <a:path w="7981950" h="454279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96969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3460750" y="4349750"/>
              <a:ext cx="1059180" cy="96520"/>
            </a:xfrm>
            <a:custGeom>
              <a:avLst/>
              <a:gdLst/>
              <a:ahLst/>
              <a:cxnLst/>
              <a:rect l="l" t="t" r="r" b="b"/>
              <a:pathLst>
                <a:path w="1059180" h="9652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72717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163830" y="4542790"/>
              <a:ext cx="7654290" cy="35560"/>
            </a:xfrm>
            <a:custGeom>
              <a:avLst/>
              <a:gdLst/>
              <a:ahLst/>
              <a:cxnLst/>
              <a:rect l="l" t="t" r="r" b="b"/>
              <a:pathLst>
                <a:path w="7654290" h="3556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72717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962660" y="276860"/>
              <a:ext cx="6055360" cy="3789680"/>
            </a:xfrm>
            <a:custGeom>
              <a:avLst/>
              <a:gdLst/>
              <a:ahLst/>
              <a:cxnLst/>
              <a:rect l="l" t="t" r="r" b="b"/>
              <a:pathLst>
                <a:path w="6055360" h="378968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3"/>
              <a:stretch>
                <a:fillRect l="-29220" r="-29220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4" name="AutoShape 14"/>
          <p:cNvSpPr/>
          <p:nvPr/>
        </p:nvSpPr>
        <p:spPr>
          <a:xfrm flipH="1" flipV="1">
            <a:off x="9144000" y="3422542"/>
            <a:ext cx="0" cy="5635733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15" name="Group 15"/>
          <p:cNvGrpSpPr/>
          <p:nvPr/>
        </p:nvGrpSpPr>
        <p:grpSpPr>
          <a:xfrm>
            <a:off x="-2220274" y="-1238341"/>
            <a:ext cx="3744615" cy="3744615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0345E4">
                  <a:alpha val="19608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319814" y="2493317"/>
            <a:ext cx="7529364" cy="491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930"/>
              </a:lnSpc>
              <a:spcBef>
                <a:spcPct val="0"/>
              </a:spcBef>
            </a:pPr>
            <a:r>
              <a:rPr lang="en-US" sz="3000" b="1" spc="90">
                <a:solidFill>
                  <a:srgbClr val="191919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BEFORE RETURN LOCAL SALES ORDER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622021" y="2493317"/>
            <a:ext cx="7231410" cy="491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930"/>
              </a:lnSpc>
              <a:spcBef>
                <a:spcPct val="0"/>
              </a:spcBef>
            </a:pPr>
            <a:r>
              <a:rPr lang="en-US" sz="3000" b="1" spc="90">
                <a:solidFill>
                  <a:srgbClr val="191919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AFTER RETURN LOCAL SALES ORDER</a:t>
            </a:r>
          </a:p>
        </p:txBody>
      </p:sp>
      <p:sp>
        <p:nvSpPr>
          <p:cNvPr id="20" name="Freeform 20"/>
          <p:cNvSpPr/>
          <p:nvPr/>
        </p:nvSpPr>
        <p:spPr>
          <a:xfrm>
            <a:off x="0" y="0"/>
            <a:ext cx="1924707" cy="571796"/>
          </a:xfrm>
          <a:custGeom>
            <a:avLst/>
            <a:gdLst/>
            <a:ahLst/>
            <a:cxnLst/>
            <a:rect l="l" t="t" r="r" b="b"/>
            <a:pathLst>
              <a:path w="1924707" h="571796">
                <a:moveTo>
                  <a:pt x="0" y="0"/>
                </a:moveTo>
                <a:lnTo>
                  <a:pt x="1924707" y="0"/>
                </a:lnTo>
                <a:lnTo>
                  <a:pt x="1924707" y="571796"/>
                </a:lnTo>
                <a:lnTo>
                  <a:pt x="0" y="57179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2783352"/>
            <a:ext cx="9825404" cy="5635733"/>
            <a:chOff x="0" y="0"/>
            <a:chExt cx="7981950" cy="4578350"/>
          </a:xfrm>
        </p:grpSpPr>
        <p:sp>
          <p:nvSpPr>
            <p:cNvPr id="3" name="Freeform 3"/>
            <p:cNvSpPr/>
            <p:nvPr/>
          </p:nvSpPr>
          <p:spPr>
            <a:xfrm>
              <a:off x="765810" y="21590"/>
              <a:ext cx="6451600" cy="4326890"/>
            </a:xfrm>
            <a:custGeom>
              <a:avLst/>
              <a:gdLst/>
              <a:ahLst/>
              <a:cxnLst/>
              <a:rect l="l" t="t" r="r" b="b"/>
              <a:pathLst>
                <a:path w="6451600" h="432689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0" y="0"/>
              <a:ext cx="7981950" cy="4542790"/>
            </a:xfrm>
            <a:custGeom>
              <a:avLst/>
              <a:gdLst/>
              <a:ahLst/>
              <a:cxnLst/>
              <a:rect l="l" t="t" r="r" b="b"/>
              <a:pathLst>
                <a:path w="7981950" h="454279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96969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3460750" y="4349750"/>
              <a:ext cx="1059180" cy="96520"/>
            </a:xfrm>
            <a:custGeom>
              <a:avLst/>
              <a:gdLst/>
              <a:ahLst/>
              <a:cxnLst/>
              <a:rect l="l" t="t" r="r" b="b"/>
              <a:pathLst>
                <a:path w="1059180" h="9652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72717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163830" y="4542790"/>
              <a:ext cx="7654290" cy="35560"/>
            </a:xfrm>
            <a:custGeom>
              <a:avLst/>
              <a:gdLst/>
              <a:ahLst/>
              <a:cxnLst/>
              <a:rect l="l" t="t" r="r" b="b"/>
              <a:pathLst>
                <a:path w="7654290" h="3556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72717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962660" y="276860"/>
              <a:ext cx="6055360" cy="3789680"/>
            </a:xfrm>
            <a:custGeom>
              <a:avLst/>
              <a:gdLst/>
              <a:ahLst/>
              <a:cxnLst/>
              <a:rect l="l" t="t" r="r" b="b"/>
              <a:pathLst>
                <a:path w="6055360" h="378968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2"/>
              <a:stretch>
                <a:fillRect t="-9719" b="-9719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8462596" y="2783352"/>
            <a:ext cx="9825404" cy="5635733"/>
            <a:chOff x="0" y="0"/>
            <a:chExt cx="7981950" cy="4578350"/>
          </a:xfrm>
        </p:grpSpPr>
        <p:sp>
          <p:nvSpPr>
            <p:cNvPr id="9" name="Freeform 9"/>
            <p:cNvSpPr/>
            <p:nvPr/>
          </p:nvSpPr>
          <p:spPr>
            <a:xfrm>
              <a:off x="765810" y="21590"/>
              <a:ext cx="6451600" cy="4326890"/>
            </a:xfrm>
            <a:custGeom>
              <a:avLst/>
              <a:gdLst/>
              <a:ahLst/>
              <a:cxnLst/>
              <a:rect l="l" t="t" r="r" b="b"/>
              <a:pathLst>
                <a:path w="6451600" h="432689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0" y="0"/>
              <a:ext cx="7981950" cy="4542790"/>
            </a:xfrm>
            <a:custGeom>
              <a:avLst/>
              <a:gdLst/>
              <a:ahLst/>
              <a:cxnLst/>
              <a:rect l="l" t="t" r="r" b="b"/>
              <a:pathLst>
                <a:path w="7981950" h="454279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96969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3460750" y="4349750"/>
              <a:ext cx="1059180" cy="96520"/>
            </a:xfrm>
            <a:custGeom>
              <a:avLst/>
              <a:gdLst/>
              <a:ahLst/>
              <a:cxnLst/>
              <a:rect l="l" t="t" r="r" b="b"/>
              <a:pathLst>
                <a:path w="1059180" h="9652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72717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163830" y="4542790"/>
              <a:ext cx="7654290" cy="35560"/>
            </a:xfrm>
            <a:custGeom>
              <a:avLst/>
              <a:gdLst/>
              <a:ahLst/>
              <a:cxnLst/>
              <a:rect l="l" t="t" r="r" b="b"/>
              <a:pathLst>
                <a:path w="7654290" h="3556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72717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962660" y="276860"/>
              <a:ext cx="6055360" cy="3789680"/>
            </a:xfrm>
            <a:custGeom>
              <a:avLst/>
              <a:gdLst/>
              <a:ahLst/>
              <a:cxnLst/>
              <a:rect l="l" t="t" r="r" b="b"/>
              <a:pathLst>
                <a:path w="6055360" h="378968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3"/>
              <a:stretch>
                <a:fillRect l="-12427" r="-12427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2919457" y="8414693"/>
            <a:ext cx="3744615" cy="3744615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0345E4">
                  <a:alpha val="19608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-2220274" y="-1238341"/>
            <a:ext cx="3744615" cy="3744615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0345E4">
                  <a:alpha val="19608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2518049" y="8414693"/>
            <a:ext cx="3744615" cy="3744615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0345E4">
                  <a:alpha val="19608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2720156" y="685800"/>
            <a:ext cx="12847688" cy="17689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716"/>
              </a:lnSpc>
            </a:pPr>
            <a:r>
              <a:rPr lang="en-US" sz="3600" b="1" spc="107">
                <a:solidFill>
                  <a:srgbClr val="191919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ORDER CANCELLATIONS:</a:t>
            </a:r>
          </a:p>
          <a:p>
            <a:pPr algn="just">
              <a:lnSpc>
                <a:spcPts val="4716"/>
              </a:lnSpc>
            </a:pPr>
            <a:r>
              <a:rPr lang="en-US" sz="3600" b="1" spc="107">
                <a:solidFill>
                  <a:srgbClr val="191919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CANCELLING AN ORDER PRIOR TO FULFILLMENT.</a:t>
            </a:r>
          </a:p>
          <a:p>
            <a:pPr marL="0" lvl="0" indent="0" algn="just">
              <a:lnSpc>
                <a:spcPts val="4716"/>
              </a:lnSpc>
              <a:spcBef>
                <a:spcPct val="0"/>
              </a:spcBef>
            </a:pPr>
            <a:endParaRPr lang="en-US" sz="3600" b="1" spc="107">
              <a:solidFill>
                <a:srgbClr val="191919"/>
              </a:solidFill>
              <a:latin typeface="Aileron Ultra-Bold"/>
              <a:ea typeface="Aileron Ultra-Bold"/>
              <a:cs typeface="Aileron Ultra-Bold"/>
              <a:sym typeface="Aileron Ultra-Bold"/>
            </a:endParaRPr>
          </a:p>
        </p:txBody>
      </p:sp>
      <p:sp>
        <p:nvSpPr>
          <p:cNvPr id="24" name="Freeform 24"/>
          <p:cNvSpPr/>
          <p:nvPr/>
        </p:nvSpPr>
        <p:spPr>
          <a:xfrm>
            <a:off x="0" y="0"/>
            <a:ext cx="1924707" cy="571796"/>
          </a:xfrm>
          <a:custGeom>
            <a:avLst/>
            <a:gdLst/>
            <a:ahLst/>
            <a:cxnLst/>
            <a:rect l="l" t="t" r="r" b="b"/>
            <a:pathLst>
              <a:path w="1924707" h="571796">
                <a:moveTo>
                  <a:pt x="0" y="0"/>
                </a:moveTo>
                <a:lnTo>
                  <a:pt x="1924707" y="0"/>
                </a:lnTo>
                <a:lnTo>
                  <a:pt x="1924707" y="571796"/>
                </a:lnTo>
                <a:lnTo>
                  <a:pt x="0" y="57179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710914" y="1759944"/>
            <a:ext cx="14866172" cy="8527056"/>
            <a:chOff x="0" y="0"/>
            <a:chExt cx="7981950" cy="4578350"/>
          </a:xfrm>
        </p:grpSpPr>
        <p:sp>
          <p:nvSpPr>
            <p:cNvPr id="3" name="Freeform 3"/>
            <p:cNvSpPr/>
            <p:nvPr/>
          </p:nvSpPr>
          <p:spPr>
            <a:xfrm>
              <a:off x="765810" y="21590"/>
              <a:ext cx="6451600" cy="4326890"/>
            </a:xfrm>
            <a:custGeom>
              <a:avLst/>
              <a:gdLst/>
              <a:ahLst/>
              <a:cxnLst/>
              <a:rect l="l" t="t" r="r" b="b"/>
              <a:pathLst>
                <a:path w="6451600" h="432689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0" y="0"/>
              <a:ext cx="7981950" cy="4542790"/>
            </a:xfrm>
            <a:custGeom>
              <a:avLst/>
              <a:gdLst/>
              <a:ahLst/>
              <a:cxnLst/>
              <a:rect l="l" t="t" r="r" b="b"/>
              <a:pathLst>
                <a:path w="7981950" h="454279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96969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3460750" y="4349750"/>
              <a:ext cx="1059180" cy="96520"/>
            </a:xfrm>
            <a:custGeom>
              <a:avLst/>
              <a:gdLst/>
              <a:ahLst/>
              <a:cxnLst/>
              <a:rect l="l" t="t" r="r" b="b"/>
              <a:pathLst>
                <a:path w="1059180" h="9652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72717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163830" y="4542790"/>
              <a:ext cx="7654290" cy="35560"/>
            </a:xfrm>
            <a:custGeom>
              <a:avLst/>
              <a:gdLst/>
              <a:ahLst/>
              <a:cxnLst/>
              <a:rect l="l" t="t" r="r" b="b"/>
              <a:pathLst>
                <a:path w="7654290" h="3556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72717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962660" y="276860"/>
              <a:ext cx="6055360" cy="3789680"/>
            </a:xfrm>
            <a:custGeom>
              <a:avLst/>
              <a:gdLst/>
              <a:ahLst/>
              <a:cxnLst/>
              <a:rect l="l" t="t" r="r" b="b"/>
              <a:pathLst>
                <a:path w="6055360" h="378968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2"/>
              <a:stretch>
                <a:fillRect t="-4327" b="-4327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6616397" y="8414693"/>
            <a:ext cx="3744615" cy="3744615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0345E4">
                  <a:alpha val="19608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-2220274" y="-1238341"/>
            <a:ext cx="3744615" cy="3744615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0345E4">
                  <a:alpha val="19608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6214988" y="8414693"/>
            <a:ext cx="3744615" cy="3744615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0345E4">
                  <a:alpha val="19608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2720156" y="415671"/>
            <a:ext cx="12847688" cy="11784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716"/>
              </a:lnSpc>
            </a:pPr>
            <a:r>
              <a:rPr lang="en-US" sz="3600" b="1" spc="107">
                <a:solidFill>
                  <a:srgbClr val="191919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ORDER CANCELLATIONS:</a:t>
            </a:r>
          </a:p>
          <a:p>
            <a:pPr marL="0" lvl="0" indent="0" algn="just">
              <a:lnSpc>
                <a:spcPts val="4716"/>
              </a:lnSpc>
              <a:spcBef>
                <a:spcPct val="0"/>
              </a:spcBef>
            </a:pPr>
            <a:r>
              <a:rPr lang="en-US" sz="3600" b="1" spc="107">
                <a:solidFill>
                  <a:srgbClr val="191919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CANCELLING AN ORDER PRIOR TO FULFILLMENT.</a:t>
            </a:r>
          </a:p>
        </p:txBody>
      </p:sp>
      <p:sp>
        <p:nvSpPr>
          <p:cNvPr id="18" name="Freeform 18"/>
          <p:cNvSpPr/>
          <p:nvPr/>
        </p:nvSpPr>
        <p:spPr>
          <a:xfrm>
            <a:off x="0" y="0"/>
            <a:ext cx="1924707" cy="571796"/>
          </a:xfrm>
          <a:custGeom>
            <a:avLst/>
            <a:gdLst/>
            <a:ahLst/>
            <a:cxnLst/>
            <a:rect l="l" t="t" r="r" b="b"/>
            <a:pathLst>
              <a:path w="1924707" h="571796">
                <a:moveTo>
                  <a:pt x="0" y="0"/>
                </a:moveTo>
                <a:lnTo>
                  <a:pt x="1924707" y="0"/>
                </a:lnTo>
                <a:lnTo>
                  <a:pt x="1924707" y="571796"/>
                </a:lnTo>
                <a:lnTo>
                  <a:pt x="0" y="57179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454034" y="0"/>
            <a:ext cx="5833966" cy="10287000"/>
            <a:chOff x="0" y="0"/>
            <a:chExt cx="4609553" cy="8128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609553" cy="8128000"/>
            </a:xfrm>
            <a:custGeom>
              <a:avLst/>
              <a:gdLst/>
              <a:ahLst/>
              <a:cxnLst/>
              <a:rect l="l" t="t" r="r" b="b"/>
              <a:pathLst>
                <a:path w="4609553" h="8128000">
                  <a:moveTo>
                    <a:pt x="0" y="0"/>
                  </a:moveTo>
                  <a:lnTo>
                    <a:pt x="4609553" y="0"/>
                  </a:lnTo>
                  <a:lnTo>
                    <a:pt x="4609553" y="8128000"/>
                  </a:lnTo>
                  <a:lnTo>
                    <a:pt x="0" y="8128000"/>
                  </a:lnTo>
                  <a:close/>
                </a:path>
              </a:pathLst>
            </a:custGeom>
            <a:solidFill>
              <a:srgbClr val="F6F6F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609553" cy="81661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 flipH="1">
            <a:off x="9144000" y="2400860"/>
            <a:ext cx="0" cy="7222650"/>
          </a:xfrm>
          <a:prstGeom prst="line">
            <a:avLst/>
          </a:prstGeom>
          <a:ln w="47625" cap="flat">
            <a:solidFill>
              <a:srgbClr val="000000">
                <a:alpha val="29804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6" name="AutoShape 6"/>
          <p:cNvSpPr/>
          <p:nvPr/>
        </p:nvSpPr>
        <p:spPr>
          <a:xfrm>
            <a:off x="551064" y="1522485"/>
            <a:ext cx="1310100" cy="0"/>
          </a:xfrm>
          <a:prstGeom prst="line">
            <a:avLst/>
          </a:prstGeom>
          <a:ln w="95250" cap="flat">
            <a:solidFill>
              <a:srgbClr val="0345E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1432799" y="2400860"/>
            <a:ext cx="4739400" cy="669452"/>
            <a:chOff x="0" y="0"/>
            <a:chExt cx="2746403" cy="42589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746403" cy="425895"/>
            </a:xfrm>
            <a:custGeom>
              <a:avLst/>
              <a:gdLst/>
              <a:ahLst/>
              <a:cxnLst/>
              <a:rect l="l" t="t" r="r" b="b"/>
              <a:pathLst>
                <a:path w="2746403" h="425895">
                  <a:moveTo>
                    <a:pt x="2543203" y="0"/>
                  </a:moveTo>
                  <a:cubicBezTo>
                    <a:pt x="2655427" y="0"/>
                    <a:pt x="2746403" y="95340"/>
                    <a:pt x="2746403" y="212948"/>
                  </a:cubicBezTo>
                  <a:cubicBezTo>
                    <a:pt x="2746403" y="330556"/>
                    <a:pt x="2655427" y="425895"/>
                    <a:pt x="2543203" y="425895"/>
                  </a:cubicBezTo>
                  <a:lnTo>
                    <a:pt x="203200" y="425895"/>
                  </a:lnTo>
                  <a:cubicBezTo>
                    <a:pt x="90976" y="425895"/>
                    <a:pt x="0" y="330556"/>
                    <a:pt x="0" y="212948"/>
                  </a:cubicBezTo>
                  <a:cubicBezTo>
                    <a:pt x="0" y="95340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345E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2746403" cy="4735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 b="1" dirty="0">
                  <a:solidFill>
                    <a:srgbClr val="FFFFFF"/>
                  </a:solidFill>
                  <a:latin typeface="Garet Bold"/>
                  <a:ea typeface="Garet Bold"/>
                  <a:cs typeface="Garet Bold"/>
                  <a:sym typeface="Garet Bold"/>
                </a:rPr>
                <a:t>Functional Requirements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0563822" y="2400860"/>
            <a:ext cx="4316989" cy="669452"/>
            <a:chOff x="0" y="0"/>
            <a:chExt cx="2746403" cy="42589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746403" cy="425895"/>
            </a:xfrm>
            <a:custGeom>
              <a:avLst/>
              <a:gdLst/>
              <a:ahLst/>
              <a:cxnLst/>
              <a:rect l="l" t="t" r="r" b="b"/>
              <a:pathLst>
                <a:path w="2746403" h="425895">
                  <a:moveTo>
                    <a:pt x="2543203" y="0"/>
                  </a:moveTo>
                  <a:cubicBezTo>
                    <a:pt x="2655427" y="0"/>
                    <a:pt x="2746403" y="95340"/>
                    <a:pt x="2746403" y="212948"/>
                  </a:cubicBezTo>
                  <a:cubicBezTo>
                    <a:pt x="2746403" y="330556"/>
                    <a:pt x="2655427" y="425895"/>
                    <a:pt x="2543203" y="425895"/>
                  </a:cubicBezTo>
                  <a:lnTo>
                    <a:pt x="203200" y="425895"/>
                  </a:lnTo>
                  <a:cubicBezTo>
                    <a:pt x="90976" y="425895"/>
                    <a:pt x="0" y="330556"/>
                    <a:pt x="0" y="212948"/>
                  </a:cubicBezTo>
                  <a:cubicBezTo>
                    <a:pt x="0" y="95340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47625"/>
              <a:ext cx="2746403" cy="4735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 b="1">
                  <a:solidFill>
                    <a:srgbClr val="FFFFFF"/>
                  </a:solidFill>
                  <a:latin typeface="Garet Bold"/>
                  <a:ea typeface="Garet Bold"/>
                  <a:cs typeface="Garet Bold"/>
                  <a:sym typeface="Garet Bold"/>
                </a:rPr>
                <a:t>Technical Requirements:</a:t>
              </a:r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512964" y="373134"/>
            <a:ext cx="10769833" cy="8540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4999" b="1" spc="99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BUSINESS REQUIREMENTS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63347" y="3285411"/>
            <a:ext cx="8609245" cy="62477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96571" lvl="1" indent="-248285">
              <a:lnSpc>
                <a:spcPts val="3450"/>
              </a:lnSpc>
              <a:buFont typeface="Arial"/>
              <a:buChar char="•"/>
            </a:pPr>
            <a:r>
              <a:rPr lang="en-US" sz="2300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Order Processing:</a:t>
            </a:r>
            <a:r>
              <a:rPr lang="en-US" sz="23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300" dirty="0">
                <a:solidFill>
                  <a:srgbClr val="0345E4"/>
                </a:solidFill>
                <a:latin typeface="Open Sans"/>
                <a:ea typeface="Open Sans"/>
                <a:cs typeface="Open Sans"/>
                <a:sym typeface="Open Sans"/>
              </a:rPr>
              <a:t>Automate and streamline the order-to-cash process, including order entry, processing, fulfillment, and invoicing.</a:t>
            </a:r>
          </a:p>
          <a:p>
            <a:pPr marL="496571" lvl="1" indent="-248285">
              <a:lnSpc>
                <a:spcPts val="3450"/>
              </a:lnSpc>
              <a:buFont typeface="Arial"/>
              <a:buChar char="•"/>
            </a:pPr>
            <a:r>
              <a:rPr lang="en-US" sz="2300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Inventory Management</a:t>
            </a:r>
            <a:r>
              <a:rPr lang="en-US" sz="23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: </a:t>
            </a:r>
            <a:r>
              <a:rPr lang="en-US" sz="2300" dirty="0">
                <a:solidFill>
                  <a:srgbClr val="0345E4"/>
                </a:solidFill>
                <a:latin typeface="Open Sans"/>
                <a:ea typeface="Open Sans"/>
                <a:cs typeface="Open Sans"/>
                <a:sym typeface="Open Sans"/>
              </a:rPr>
              <a:t>Implement features for tracking inventory by lot/batch number, shelf life management.</a:t>
            </a:r>
          </a:p>
          <a:p>
            <a:pPr marL="496571" lvl="1" indent="-248285">
              <a:lnSpc>
                <a:spcPts val="3450"/>
              </a:lnSpc>
              <a:buFont typeface="Arial"/>
              <a:buChar char="•"/>
            </a:pPr>
            <a:r>
              <a:rPr lang="en-US" sz="2300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Pricing and Discounts:</a:t>
            </a:r>
            <a:r>
              <a:rPr lang="en-US" sz="23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300" dirty="0">
                <a:solidFill>
                  <a:srgbClr val="0345E4"/>
                </a:solidFill>
                <a:latin typeface="Open Sans"/>
                <a:ea typeface="Open Sans"/>
                <a:cs typeface="Open Sans"/>
                <a:sym typeface="Open Sans"/>
              </a:rPr>
              <a:t>Different pricing for each Customer and Port of Destination.</a:t>
            </a:r>
          </a:p>
          <a:p>
            <a:pPr marL="496571" lvl="1" indent="-248285">
              <a:lnSpc>
                <a:spcPts val="3450"/>
              </a:lnSpc>
              <a:buFont typeface="Arial"/>
              <a:buChar char="•"/>
            </a:pPr>
            <a:r>
              <a:rPr lang="en-US" sz="2300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Order Types:</a:t>
            </a:r>
            <a:r>
              <a:rPr lang="en-US" sz="23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300" dirty="0">
                <a:solidFill>
                  <a:srgbClr val="0345E4"/>
                </a:solidFill>
                <a:latin typeface="Open Sans"/>
                <a:ea typeface="Open Sans"/>
                <a:cs typeface="Open Sans"/>
                <a:sym typeface="Open Sans"/>
              </a:rPr>
              <a:t>Export and Local.</a:t>
            </a:r>
          </a:p>
          <a:p>
            <a:pPr marL="496571" lvl="1" indent="-248285">
              <a:lnSpc>
                <a:spcPts val="3450"/>
              </a:lnSpc>
              <a:buFont typeface="Arial"/>
              <a:buChar char="•"/>
            </a:pPr>
            <a:r>
              <a:rPr lang="en-US" sz="2300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Delivery &amp; Logistics:</a:t>
            </a:r>
            <a:r>
              <a:rPr lang="en-US" sz="23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300" dirty="0">
                <a:solidFill>
                  <a:srgbClr val="0345E4"/>
                </a:solidFill>
                <a:latin typeface="Open Sans"/>
                <a:ea typeface="Open Sans"/>
                <a:cs typeface="Open Sans"/>
                <a:sym typeface="Open Sans"/>
              </a:rPr>
              <a:t>Integration with logistics to meet delivery time constraints.</a:t>
            </a:r>
          </a:p>
          <a:p>
            <a:pPr marL="496571" lvl="1" indent="-248285">
              <a:lnSpc>
                <a:spcPts val="3450"/>
              </a:lnSpc>
              <a:buFont typeface="Arial"/>
              <a:buChar char="•"/>
            </a:pPr>
            <a:r>
              <a:rPr lang="en-US" sz="2300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Returns and Quality Control:</a:t>
            </a:r>
            <a:r>
              <a:rPr lang="en-US" sz="23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300" dirty="0">
                <a:solidFill>
                  <a:srgbClr val="0345E4"/>
                </a:solidFill>
                <a:latin typeface="Open Sans"/>
                <a:ea typeface="Open Sans"/>
                <a:cs typeface="Open Sans"/>
                <a:sym typeface="Open Sans"/>
              </a:rPr>
              <a:t>Develop processes for managing returns, handling defective products, and ensuring product </a:t>
            </a:r>
          </a:p>
          <a:p>
            <a:pPr marL="496571" lvl="1" indent="-248285">
              <a:lnSpc>
                <a:spcPts val="3450"/>
              </a:lnSpc>
              <a:buFont typeface="Arial"/>
              <a:buChar char="•"/>
            </a:pPr>
            <a:endParaRPr lang="en-US" sz="2300" dirty="0">
              <a:solidFill>
                <a:srgbClr val="0345E4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5" name="Group 15"/>
          <p:cNvGrpSpPr/>
          <p:nvPr/>
        </p:nvGrpSpPr>
        <p:grpSpPr>
          <a:xfrm>
            <a:off x="763347" y="2400860"/>
            <a:ext cx="669452" cy="669452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9894370" y="2400860"/>
            <a:ext cx="669452" cy="669452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345E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9894370" y="3285411"/>
            <a:ext cx="7629377" cy="417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6571" lvl="1" indent="-248285" algn="just">
              <a:lnSpc>
                <a:spcPts val="3450"/>
              </a:lnSpc>
              <a:buFont typeface="Arial"/>
              <a:buChar char="•"/>
            </a:pPr>
            <a:r>
              <a:rPr lang="en-US" sz="2300" b="1">
                <a:solidFill>
                  <a:srgbClr val="0345E4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Reports</a:t>
            </a:r>
            <a:r>
              <a:rPr lang="en-US" sz="23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: Inventory On-hand, Sales Order Tracking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8709419" y="-2174505"/>
            <a:ext cx="3744615" cy="3744615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0345E4">
                  <a:alpha val="19608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5" name="Freeform 25"/>
          <p:cNvSpPr/>
          <p:nvPr/>
        </p:nvSpPr>
        <p:spPr>
          <a:xfrm>
            <a:off x="0" y="0"/>
            <a:ext cx="1924707" cy="571796"/>
          </a:xfrm>
          <a:custGeom>
            <a:avLst/>
            <a:gdLst/>
            <a:ahLst/>
            <a:cxnLst/>
            <a:rect l="l" t="t" r="r" b="b"/>
            <a:pathLst>
              <a:path w="1924707" h="571796">
                <a:moveTo>
                  <a:pt x="0" y="0"/>
                </a:moveTo>
                <a:lnTo>
                  <a:pt x="1924707" y="0"/>
                </a:lnTo>
                <a:lnTo>
                  <a:pt x="1924707" y="571796"/>
                </a:lnTo>
                <a:lnTo>
                  <a:pt x="0" y="5717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1842469" y="0"/>
            <a:ext cx="5416831" cy="12022429"/>
            <a:chOff x="0" y="0"/>
            <a:chExt cx="2858770" cy="634492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58770" cy="6344920"/>
            </a:xfrm>
            <a:custGeom>
              <a:avLst/>
              <a:gdLst/>
              <a:ahLst/>
              <a:cxnLst/>
              <a:rect l="l" t="t" r="r" b="b"/>
              <a:pathLst>
                <a:path w="2858770" h="6344920">
                  <a:moveTo>
                    <a:pt x="1827530" y="6344920"/>
                  </a:moveTo>
                  <a:lnTo>
                    <a:pt x="0" y="6344920"/>
                  </a:lnTo>
                  <a:lnTo>
                    <a:pt x="0" y="1031240"/>
                  </a:lnTo>
                  <a:cubicBezTo>
                    <a:pt x="0" y="461010"/>
                    <a:pt x="461010" y="0"/>
                    <a:pt x="1031240" y="0"/>
                  </a:cubicBezTo>
                  <a:lnTo>
                    <a:pt x="2858770" y="0"/>
                  </a:lnTo>
                  <a:lnTo>
                    <a:pt x="2858770" y="5313680"/>
                  </a:lnTo>
                  <a:cubicBezTo>
                    <a:pt x="2858770" y="5883910"/>
                    <a:pt x="2397760" y="6344920"/>
                    <a:pt x="1827530" y="6344920"/>
                  </a:cubicBezTo>
                  <a:close/>
                </a:path>
              </a:pathLst>
            </a:custGeom>
            <a:blipFill>
              <a:blip r:embed="rId2"/>
              <a:stretch>
                <a:fillRect l="-103496" r="-129630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7259300" y="7109187"/>
            <a:ext cx="1028700" cy="3177813"/>
            <a:chOff x="0" y="0"/>
            <a:chExt cx="812800" cy="251086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2510865"/>
            </a:xfrm>
            <a:custGeom>
              <a:avLst/>
              <a:gdLst/>
              <a:ahLst/>
              <a:cxnLst/>
              <a:rect l="l" t="t" r="r" b="b"/>
              <a:pathLst>
                <a:path w="812800" h="2510865">
                  <a:moveTo>
                    <a:pt x="0" y="0"/>
                  </a:moveTo>
                  <a:lnTo>
                    <a:pt x="812800" y="0"/>
                  </a:lnTo>
                  <a:lnTo>
                    <a:pt x="812800" y="2510865"/>
                  </a:lnTo>
                  <a:lnTo>
                    <a:pt x="0" y="2510865"/>
                  </a:lnTo>
                  <a:close/>
                </a:path>
              </a:pathLst>
            </a:custGeom>
            <a:solidFill>
              <a:srgbClr val="0345E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812800" cy="25489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0" y="7109187"/>
            <a:ext cx="11842469" cy="3177813"/>
            <a:chOff x="0" y="0"/>
            <a:chExt cx="9357013" cy="251086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9357013" cy="2510865"/>
            </a:xfrm>
            <a:custGeom>
              <a:avLst/>
              <a:gdLst/>
              <a:ahLst/>
              <a:cxnLst/>
              <a:rect l="l" t="t" r="r" b="b"/>
              <a:pathLst>
                <a:path w="9357013" h="2510865">
                  <a:moveTo>
                    <a:pt x="0" y="0"/>
                  </a:moveTo>
                  <a:lnTo>
                    <a:pt x="9357013" y="0"/>
                  </a:lnTo>
                  <a:lnTo>
                    <a:pt x="9357013" y="2510865"/>
                  </a:lnTo>
                  <a:lnTo>
                    <a:pt x="0" y="2510865"/>
                  </a:lnTo>
                  <a:close/>
                </a:path>
              </a:pathLst>
            </a:custGeom>
            <a:solidFill>
              <a:srgbClr val="F6F6F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9357013" cy="25489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7259300" y="0"/>
            <a:ext cx="1028700" cy="1028700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345E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-609914" y="0"/>
            <a:ext cx="1694792" cy="10287000"/>
            <a:chOff x="0" y="0"/>
            <a:chExt cx="446365" cy="2709333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446365" cy="2709333"/>
            </a:xfrm>
            <a:custGeom>
              <a:avLst/>
              <a:gdLst/>
              <a:ahLst/>
              <a:cxnLst/>
              <a:rect l="l" t="t" r="r" b="b"/>
              <a:pathLst>
                <a:path w="446365" h="2709333">
                  <a:moveTo>
                    <a:pt x="223183" y="0"/>
                  </a:moveTo>
                  <a:lnTo>
                    <a:pt x="223183" y="0"/>
                  </a:lnTo>
                  <a:cubicBezTo>
                    <a:pt x="282374" y="0"/>
                    <a:pt x="339142" y="23514"/>
                    <a:pt x="380996" y="65369"/>
                  </a:cubicBezTo>
                  <a:cubicBezTo>
                    <a:pt x="422851" y="107224"/>
                    <a:pt x="446365" y="163991"/>
                    <a:pt x="446365" y="223183"/>
                  </a:cubicBezTo>
                  <a:lnTo>
                    <a:pt x="446365" y="2486151"/>
                  </a:lnTo>
                  <a:cubicBezTo>
                    <a:pt x="446365" y="2609411"/>
                    <a:pt x="346443" y="2709333"/>
                    <a:pt x="223183" y="2709333"/>
                  </a:cubicBezTo>
                  <a:lnTo>
                    <a:pt x="223183" y="2709333"/>
                  </a:lnTo>
                  <a:cubicBezTo>
                    <a:pt x="99922" y="2709333"/>
                    <a:pt x="0" y="2609411"/>
                    <a:pt x="0" y="2486151"/>
                  </a:cubicBezTo>
                  <a:lnTo>
                    <a:pt x="0" y="223183"/>
                  </a:lnTo>
                  <a:cubicBezTo>
                    <a:pt x="0" y="99922"/>
                    <a:pt x="99922" y="0"/>
                    <a:pt x="223183" y="0"/>
                  </a:cubicBezTo>
                  <a:close/>
                </a:path>
              </a:pathLst>
            </a:custGeom>
            <a:solidFill>
              <a:srgbClr val="0345E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446365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624423" y="6285478"/>
            <a:ext cx="4176257" cy="545802"/>
            <a:chOff x="0" y="0"/>
            <a:chExt cx="1099919" cy="14375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099919" cy="143750"/>
            </a:xfrm>
            <a:custGeom>
              <a:avLst/>
              <a:gdLst/>
              <a:ahLst/>
              <a:cxnLst/>
              <a:rect l="l" t="t" r="r" b="b"/>
              <a:pathLst>
                <a:path w="1099919" h="143750">
                  <a:moveTo>
                    <a:pt x="71875" y="0"/>
                  </a:moveTo>
                  <a:lnTo>
                    <a:pt x="1028044" y="0"/>
                  </a:lnTo>
                  <a:cubicBezTo>
                    <a:pt x="1067740" y="0"/>
                    <a:pt x="1099919" y="32180"/>
                    <a:pt x="1099919" y="71875"/>
                  </a:cubicBezTo>
                  <a:lnTo>
                    <a:pt x="1099919" y="71875"/>
                  </a:lnTo>
                  <a:cubicBezTo>
                    <a:pt x="1099919" y="90938"/>
                    <a:pt x="1092347" y="109219"/>
                    <a:pt x="1078868" y="122699"/>
                  </a:cubicBezTo>
                  <a:cubicBezTo>
                    <a:pt x="1065389" y="136178"/>
                    <a:pt x="1047107" y="143750"/>
                    <a:pt x="1028044" y="143750"/>
                  </a:cubicBezTo>
                  <a:lnTo>
                    <a:pt x="71875" y="143750"/>
                  </a:lnTo>
                  <a:cubicBezTo>
                    <a:pt x="52813" y="143750"/>
                    <a:pt x="34531" y="136178"/>
                    <a:pt x="21052" y="122699"/>
                  </a:cubicBezTo>
                  <a:cubicBezTo>
                    <a:pt x="7573" y="109219"/>
                    <a:pt x="0" y="90938"/>
                    <a:pt x="0" y="71875"/>
                  </a:cubicBezTo>
                  <a:lnTo>
                    <a:pt x="0" y="71875"/>
                  </a:lnTo>
                  <a:cubicBezTo>
                    <a:pt x="0" y="52813"/>
                    <a:pt x="7573" y="34531"/>
                    <a:pt x="21052" y="21052"/>
                  </a:cubicBezTo>
                  <a:cubicBezTo>
                    <a:pt x="34531" y="7573"/>
                    <a:pt x="52813" y="0"/>
                    <a:pt x="71875" y="0"/>
                  </a:cubicBezTo>
                  <a:close/>
                </a:path>
              </a:pathLst>
            </a:custGeom>
            <a:solidFill>
              <a:srgbClr val="0345E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28575"/>
              <a:ext cx="1099919" cy="1723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0853887" y="786854"/>
            <a:ext cx="1977164" cy="1977164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199699" y="0"/>
                  </a:moveTo>
                  <a:lnTo>
                    <a:pt x="613101" y="0"/>
                  </a:lnTo>
                  <a:cubicBezTo>
                    <a:pt x="666064" y="0"/>
                    <a:pt x="716859" y="21040"/>
                    <a:pt x="754309" y="58491"/>
                  </a:cubicBezTo>
                  <a:cubicBezTo>
                    <a:pt x="791760" y="95941"/>
                    <a:pt x="812800" y="146736"/>
                    <a:pt x="812800" y="199699"/>
                  </a:cubicBezTo>
                  <a:lnTo>
                    <a:pt x="812800" y="613101"/>
                  </a:lnTo>
                  <a:cubicBezTo>
                    <a:pt x="812800" y="666064"/>
                    <a:pt x="791760" y="716859"/>
                    <a:pt x="754309" y="754309"/>
                  </a:cubicBezTo>
                  <a:cubicBezTo>
                    <a:pt x="716859" y="791760"/>
                    <a:pt x="666064" y="812800"/>
                    <a:pt x="613101" y="812800"/>
                  </a:cubicBezTo>
                  <a:lnTo>
                    <a:pt x="199699" y="812800"/>
                  </a:lnTo>
                  <a:cubicBezTo>
                    <a:pt x="146736" y="812800"/>
                    <a:pt x="95941" y="791760"/>
                    <a:pt x="58491" y="754309"/>
                  </a:cubicBezTo>
                  <a:cubicBezTo>
                    <a:pt x="21040" y="716859"/>
                    <a:pt x="0" y="666064"/>
                    <a:pt x="0" y="613101"/>
                  </a:cubicBezTo>
                  <a:lnTo>
                    <a:pt x="0" y="199699"/>
                  </a:lnTo>
                  <a:cubicBezTo>
                    <a:pt x="0" y="146736"/>
                    <a:pt x="21040" y="95941"/>
                    <a:pt x="58491" y="58491"/>
                  </a:cubicBezTo>
                  <a:cubicBezTo>
                    <a:pt x="95941" y="21040"/>
                    <a:pt x="146736" y="0"/>
                    <a:pt x="199699" y="0"/>
                  </a:cubicBezTo>
                  <a:close/>
                </a:path>
              </a:pathLst>
            </a:custGeom>
            <a:solidFill>
              <a:srgbClr val="0345E4">
                <a:alpha val="29804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1653503" y="4648200"/>
            <a:ext cx="8766566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999" spc="2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FOR YOUR ATTENTION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624423" y="3135538"/>
            <a:ext cx="8795646" cy="1523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960"/>
              </a:lnSpc>
            </a:pPr>
            <a:r>
              <a:rPr lang="en-US" sz="10400" b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THANK YOU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8484493" y="9014056"/>
            <a:ext cx="2545888" cy="2545888"/>
            <a:chOff x="0" y="0"/>
            <a:chExt cx="812800" cy="8128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0345E4">
                  <a:alpha val="9804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1653503" y="5443026"/>
            <a:ext cx="8766566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999" spc="2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READY FOR QUESTIONS</a:t>
            </a:r>
          </a:p>
        </p:txBody>
      </p:sp>
      <p:sp>
        <p:nvSpPr>
          <p:cNvPr id="28" name="Freeform 28"/>
          <p:cNvSpPr/>
          <p:nvPr/>
        </p:nvSpPr>
        <p:spPr>
          <a:xfrm>
            <a:off x="1084878" y="58667"/>
            <a:ext cx="1924707" cy="571796"/>
          </a:xfrm>
          <a:custGeom>
            <a:avLst/>
            <a:gdLst/>
            <a:ahLst/>
            <a:cxnLst/>
            <a:rect l="l" t="t" r="r" b="b"/>
            <a:pathLst>
              <a:path w="1924707" h="571796">
                <a:moveTo>
                  <a:pt x="0" y="0"/>
                </a:moveTo>
                <a:lnTo>
                  <a:pt x="1924707" y="0"/>
                </a:lnTo>
                <a:lnTo>
                  <a:pt x="1924707" y="571796"/>
                </a:lnTo>
                <a:lnTo>
                  <a:pt x="0" y="57179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5143500"/>
            <a:ext cx="18288000" cy="2343082"/>
          </a:xfrm>
          <a:custGeom>
            <a:avLst/>
            <a:gdLst/>
            <a:ahLst/>
            <a:cxnLst/>
            <a:rect l="l" t="t" r="r" b="b"/>
            <a:pathLst>
              <a:path w="18288000" h="2343082">
                <a:moveTo>
                  <a:pt x="0" y="0"/>
                </a:moveTo>
                <a:lnTo>
                  <a:pt x="18288000" y="0"/>
                </a:lnTo>
                <a:lnTo>
                  <a:pt x="18288000" y="2343082"/>
                </a:lnTo>
                <a:lnTo>
                  <a:pt x="0" y="23430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 r="-24521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3557569"/>
            <a:chOff x="0" y="0"/>
            <a:chExt cx="4816593" cy="93697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936973"/>
            </a:xfrm>
            <a:custGeom>
              <a:avLst/>
              <a:gdLst/>
              <a:ahLst/>
              <a:cxnLst/>
              <a:rect l="l" t="t" r="r" b="b"/>
              <a:pathLst>
                <a:path w="4816592" h="936973">
                  <a:moveTo>
                    <a:pt x="0" y="0"/>
                  </a:moveTo>
                  <a:lnTo>
                    <a:pt x="4816592" y="0"/>
                  </a:lnTo>
                  <a:lnTo>
                    <a:pt x="4816592" y="936973"/>
                  </a:lnTo>
                  <a:lnTo>
                    <a:pt x="0" y="936973"/>
                  </a:lnTo>
                  <a:close/>
                </a:path>
              </a:pathLst>
            </a:custGeom>
            <a:solidFill>
              <a:srgbClr val="0345E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9750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900803" y="499354"/>
            <a:ext cx="14681175" cy="8540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4999" b="1" spc="99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USER RESPONSIBILITIES IN THE O2C CYCLE</a:t>
            </a:r>
          </a:p>
        </p:txBody>
      </p:sp>
      <p:sp>
        <p:nvSpPr>
          <p:cNvPr id="7" name="AutoShape 7"/>
          <p:cNvSpPr/>
          <p:nvPr/>
        </p:nvSpPr>
        <p:spPr>
          <a:xfrm>
            <a:off x="15917323" y="404910"/>
            <a:ext cx="0" cy="1417611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200814" y="5815658"/>
            <a:ext cx="4506768" cy="9511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67"/>
              </a:lnSpc>
            </a:pPr>
            <a:r>
              <a:rPr lang="en-US" sz="2762" b="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Create Sales Order Sales Rep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943102" y="5355127"/>
            <a:ext cx="4345379" cy="1924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67"/>
              </a:lnSpc>
            </a:pPr>
            <a:r>
              <a:rPr lang="en-US" sz="2762" b="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Check stock availability ,and Book Sales Order -Logistic Staff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637496" y="5841974"/>
            <a:ext cx="3848620" cy="9511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67"/>
              </a:lnSpc>
            </a:pPr>
            <a:r>
              <a:rPr lang="en-US" sz="2762" b="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Order Fulfillment - Warehouse Staff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841382" y="5572234"/>
            <a:ext cx="3860567" cy="14379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67"/>
              </a:lnSpc>
            </a:pPr>
            <a:r>
              <a:rPr lang="en-US" sz="2762" b="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Billing and Invoicing - Accounts Receivable 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16287059" y="8247665"/>
            <a:ext cx="2954728" cy="2954728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0345E4">
                  <a:alpha val="19608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028700" y="1774896"/>
            <a:ext cx="13127945" cy="13868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90"/>
              </a:lnSpc>
              <a:spcBef>
                <a:spcPct val="0"/>
              </a:spcBef>
            </a:pPr>
            <a:r>
              <a:rPr lang="en-US" sz="2636" u="none" strike="noStrike" spc="52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HERE’S A DIAGRAM ILLUSTRATING THE USER RESPONSIBILITIES IN THE ORDER TO CASH (O2C) CYCLE. EACH STAGE SHOWS THE RESPECTIVE USER ROLES AND RESPONSIBILITIES THROUGHOUT THE PROCESS.</a:t>
            </a:r>
          </a:p>
        </p:txBody>
      </p:sp>
      <p:sp>
        <p:nvSpPr>
          <p:cNvPr id="16" name="Freeform 16"/>
          <p:cNvSpPr/>
          <p:nvPr/>
        </p:nvSpPr>
        <p:spPr>
          <a:xfrm>
            <a:off x="0" y="0"/>
            <a:ext cx="1924707" cy="571796"/>
          </a:xfrm>
          <a:custGeom>
            <a:avLst/>
            <a:gdLst/>
            <a:ahLst/>
            <a:cxnLst/>
            <a:rect l="l" t="t" r="r" b="b"/>
            <a:pathLst>
              <a:path w="1924707" h="571796">
                <a:moveTo>
                  <a:pt x="0" y="0"/>
                </a:moveTo>
                <a:lnTo>
                  <a:pt x="1924707" y="0"/>
                </a:lnTo>
                <a:lnTo>
                  <a:pt x="1924707" y="571796"/>
                </a:lnTo>
                <a:lnTo>
                  <a:pt x="0" y="57179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74550" y="3492880"/>
            <a:ext cx="1736444" cy="1736444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CD4D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123825"/>
              <a:ext cx="660400" cy="6127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99"/>
                </a:lnSpc>
              </a:pPr>
              <a:r>
                <a:rPr lang="en-US" sz="2499" b="1" spc="74">
                  <a:solidFill>
                    <a:srgbClr val="FFFFFF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Phase</a:t>
              </a:r>
            </a:p>
            <a:p>
              <a:pPr algn="ctr">
                <a:lnSpc>
                  <a:spcPts val="2499"/>
                </a:lnSpc>
              </a:pPr>
              <a:r>
                <a:rPr lang="en-US" sz="2499" b="1" spc="74">
                  <a:solidFill>
                    <a:srgbClr val="FFFFFF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1</a:t>
              </a:r>
            </a:p>
          </p:txBody>
        </p:sp>
      </p:grpSp>
      <p:sp>
        <p:nvSpPr>
          <p:cNvPr id="5" name="AutoShape 5"/>
          <p:cNvSpPr/>
          <p:nvPr/>
        </p:nvSpPr>
        <p:spPr>
          <a:xfrm>
            <a:off x="-671954" y="6592184"/>
            <a:ext cx="19631909" cy="0"/>
          </a:xfrm>
          <a:prstGeom prst="line">
            <a:avLst/>
          </a:prstGeom>
          <a:ln w="19050" cap="flat">
            <a:solidFill>
              <a:srgbClr val="19191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6" name="AutoShape 6"/>
          <p:cNvSpPr/>
          <p:nvPr/>
        </p:nvSpPr>
        <p:spPr>
          <a:xfrm>
            <a:off x="1642772" y="5229324"/>
            <a:ext cx="0" cy="1204373"/>
          </a:xfrm>
          <a:prstGeom prst="line">
            <a:avLst/>
          </a:prstGeom>
          <a:ln w="19050" cap="flat">
            <a:solidFill>
              <a:srgbClr val="19191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1479173" y="6433697"/>
            <a:ext cx="327198" cy="327198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CD4D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00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3796005" y="3492880"/>
            <a:ext cx="1736444" cy="1736444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AB1B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76200" y="123825"/>
              <a:ext cx="660400" cy="6127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99"/>
                </a:lnSpc>
              </a:pPr>
              <a:r>
                <a:rPr lang="en-US" sz="2499" b="1" spc="74">
                  <a:solidFill>
                    <a:srgbClr val="FFFFFF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Phase</a:t>
              </a:r>
            </a:p>
            <a:p>
              <a:pPr algn="ctr">
                <a:lnSpc>
                  <a:spcPts val="2499"/>
                </a:lnSpc>
              </a:pPr>
              <a:r>
                <a:rPr lang="en-US" sz="2499" b="1" spc="74">
                  <a:solidFill>
                    <a:srgbClr val="FFFFFF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2</a:t>
              </a:r>
            </a:p>
          </p:txBody>
        </p:sp>
      </p:grpSp>
      <p:sp>
        <p:nvSpPr>
          <p:cNvPr id="13" name="AutoShape 13"/>
          <p:cNvSpPr/>
          <p:nvPr/>
        </p:nvSpPr>
        <p:spPr>
          <a:xfrm>
            <a:off x="4664227" y="5229324"/>
            <a:ext cx="0" cy="1204373"/>
          </a:xfrm>
          <a:prstGeom prst="line">
            <a:avLst/>
          </a:prstGeom>
          <a:ln w="19050" cap="flat">
            <a:solidFill>
              <a:srgbClr val="19191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14" name="Group 14"/>
          <p:cNvGrpSpPr/>
          <p:nvPr/>
        </p:nvGrpSpPr>
        <p:grpSpPr>
          <a:xfrm>
            <a:off x="4500627" y="6433697"/>
            <a:ext cx="327198" cy="327198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AB1B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00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6817460" y="3492880"/>
            <a:ext cx="1736444" cy="1736444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7C9E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76200" y="123825"/>
              <a:ext cx="660400" cy="6127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99"/>
                </a:lnSpc>
              </a:pPr>
              <a:r>
                <a:rPr lang="en-US" sz="2499" b="1" spc="74">
                  <a:solidFill>
                    <a:srgbClr val="FFFFFF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Phase</a:t>
              </a:r>
            </a:p>
            <a:p>
              <a:pPr algn="ctr">
                <a:lnSpc>
                  <a:spcPts val="2499"/>
                </a:lnSpc>
              </a:pPr>
              <a:r>
                <a:rPr lang="en-US" sz="2499" b="1" spc="74">
                  <a:solidFill>
                    <a:srgbClr val="FFFFFF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3</a:t>
              </a:r>
            </a:p>
          </p:txBody>
        </p:sp>
      </p:grpSp>
      <p:sp>
        <p:nvSpPr>
          <p:cNvPr id="20" name="AutoShape 20"/>
          <p:cNvSpPr/>
          <p:nvPr/>
        </p:nvSpPr>
        <p:spPr>
          <a:xfrm flipH="1">
            <a:off x="7685681" y="5229324"/>
            <a:ext cx="0" cy="1204373"/>
          </a:xfrm>
          <a:prstGeom prst="line">
            <a:avLst/>
          </a:prstGeom>
          <a:ln w="19050" cap="flat">
            <a:solidFill>
              <a:srgbClr val="19191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21" name="Group 21"/>
          <p:cNvGrpSpPr/>
          <p:nvPr/>
        </p:nvGrpSpPr>
        <p:grpSpPr>
          <a:xfrm>
            <a:off x="7522082" y="6433697"/>
            <a:ext cx="327198" cy="327198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7C9E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00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9838914" y="3492880"/>
            <a:ext cx="1736444" cy="1736444"/>
            <a:chOff x="0" y="0"/>
            <a:chExt cx="812800" cy="8128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C92D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76200" y="123825"/>
              <a:ext cx="660400" cy="6127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99"/>
                </a:lnSpc>
              </a:pPr>
              <a:r>
                <a:rPr lang="en-US" sz="2499" b="1" spc="74">
                  <a:solidFill>
                    <a:srgbClr val="FFFFFF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Phase</a:t>
              </a:r>
            </a:p>
            <a:p>
              <a:pPr algn="ctr">
                <a:lnSpc>
                  <a:spcPts val="2499"/>
                </a:lnSpc>
              </a:pPr>
              <a:r>
                <a:rPr lang="en-US" sz="2499" b="1" spc="74">
                  <a:solidFill>
                    <a:srgbClr val="FFFFFF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4</a:t>
              </a:r>
            </a:p>
          </p:txBody>
        </p:sp>
      </p:grpSp>
      <p:sp>
        <p:nvSpPr>
          <p:cNvPr id="27" name="AutoShape 27"/>
          <p:cNvSpPr/>
          <p:nvPr/>
        </p:nvSpPr>
        <p:spPr>
          <a:xfrm flipH="1">
            <a:off x="10707136" y="5229324"/>
            <a:ext cx="0" cy="1204373"/>
          </a:xfrm>
          <a:prstGeom prst="line">
            <a:avLst/>
          </a:prstGeom>
          <a:ln w="19050" cap="flat">
            <a:solidFill>
              <a:srgbClr val="19191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28" name="Group 28"/>
          <p:cNvGrpSpPr/>
          <p:nvPr/>
        </p:nvGrpSpPr>
        <p:grpSpPr>
          <a:xfrm>
            <a:off x="10543537" y="6433697"/>
            <a:ext cx="327198" cy="327198"/>
            <a:chOff x="0" y="0"/>
            <a:chExt cx="812800" cy="81280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C92D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00"/>
                </a:lnSpc>
              </a:pPr>
              <a:endParaRPr/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12860369" y="3492880"/>
            <a:ext cx="1736444" cy="1736444"/>
            <a:chOff x="0" y="0"/>
            <a:chExt cx="812800" cy="81280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3538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76200" y="123825"/>
              <a:ext cx="660400" cy="6127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99"/>
                </a:lnSpc>
              </a:pPr>
              <a:r>
                <a:rPr lang="en-US" sz="2499" b="1" spc="74">
                  <a:solidFill>
                    <a:srgbClr val="FFFFFF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Phase</a:t>
              </a:r>
            </a:p>
            <a:p>
              <a:pPr algn="ctr">
                <a:lnSpc>
                  <a:spcPts val="2499"/>
                </a:lnSpc>
              </a:pPr>
              <a:r>
                <a:rPr lang="en-US" sz="2499" b="1" spc="74">
                  <a:solidFill>
                    <a:srgbClr val="FFFFFF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5</a:t>
              </a:r>
            </a:p>
          </p:txBody>
        </p:sp>
      </p:grpSp>
      <p:sp>
        <p:nvSpPr>
          <p:cNvPr id="34" name="AutoShape 34"/>
          <p:cNvSpPr/>
          <p:nvPr/>
        </p:nvSpPr>
        <p:spPr>
          <a:xfrm flipH="1">
            <a:off x="13728591" y="5229324"/>
            <a:ext cx="0" cy="1204373"/>
          </a:xfrm>
          <a:prstGeom prst="line">
            <a:avLst/>
          </a:prstGeom>
          <a:ln w="19050" cap="flat">
            <a:solidFill>
              <a:srgbClr val="19191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35" name="Group 35"/>
          <p:cNvGrpSpPr/>
          <p:nvPr/>
        </p:nvGrpSpPr>
        <p:grpSpPr>
          <a:xfrm>
            <a:off x="13564991" y="6433697"/>
            <a:ext cx="327198" cy="327198"/>
            <a:chOff x="0" y="0"/>
            <a:chExt cx="812800" cy="812800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3538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00"/>
                </a:lnSpc>
              </a:pPr>
              <a:endParaRPr/>
            </a:p>
          </p:txBody>
        </p:sp>
      </p:grpSp>
      <p:grpSp>
        <p:nvGrpSpPr>
          <p:cNvPr id="38" name="Group 38"/>
          <p:cNvGrpSpPr/>
          <p:nvPr/>
        </p:nvGrpSpPr>
        <p:grpSpPr>
          <a:xfrm>
            <a:off x="15881823" y="3492880"/>
            <a:ext cx="1736444" cy="1736444"/>
            <a:chOff x="0" y="0"/>
            <a:chExt cx="812800" cy="812800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9191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76200" y="123825"/>
              <a:ext cx="660400" cy="6127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99"/>
                </a:lnSpc>
              </a:pPr>
              <a:r>
                <a:rPr lang="en-US" sz="2499" b="1" spc="74">
                  <a:solidFill>
                    <a:srgbClr val="FFFFFF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Phase</a:t>
              </a:r>
            </a:p>
            <a:p>
              <a:pPr algn="ctr">
                <a:lnSpc>
                  <a:spcPts val="2499"/>
                </a:lnSpc>
              </a:pPr>
              <a:r>
                <a:rPr lang="en-US" sz="2499" b="1" spc="74">
                  <a:solidFill>
                    <a:srgbClr val="FFFFFF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6</a:t>
              </a:r>
            </a:p>
          </p:txBody>
        </p:sp>
      </p:grpSp>
      <p:sp>
        <p:nvSpPr>
          <p:cNvPr id="41" name="AutoShape 41"/>
          <p:cNvSpPr/>
          <p:nvPr/>
        </p:nvSpPr>
        <p:spPr>
          <a:xfrm>
            <a:off x="16750045" y="5229324"/>
            <a:ext cx="0" cy="1204373"/>
          </a:xfrm>
          <a:prstGeom prst="line">
            <a:avLst/>
          </a:prstGeom>
          <a:ln w="19050" cap="flat">
            <a:solidFill>
              <a:srgbClr val="19191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42" name="Group 42"/>
          <p:cNvGrpSpPr/>
          <p:nvPr/>
        </p:nvGrpSpPr>
        <p:grpSpPr>
          <a:xfrm>
            <a:off x="16586446" y="6433697"/>
            <a:ext cx="327198" cy="327198"/>
            <a:chOff x="0" y="0"/>
            <a:chExt cx="812800" cy="812800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9191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TextBox 44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00"/>
                </a:lnSpc>
              </a:pPr>
              <a:endParaRPr/>
            </a:p>
          </p:txBody>
        </p:sp>
      </p:grpSp>
      <p:sp>
        <p:nvSpPr>
          <p:cNvPr id="45" name="TextBox 45"/>
          <p:cNvSpPr txBox="1"/>
          <p:nvPr/>
        </p:nvSpPr>
        <p:spPr>
          <a:xfrm>
            <a:off x="427228" y="7202549"/>
            <a:ext cx="2401819" cy="20557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86"/>
              </a:lnSpc>
            </a:pPr>
            <a:r>
              <a:rPr lang="en-US" sz="2791" spc="83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Planning and Requirements Gathering (3 days)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3314885" y="7202469"/>
            <a:ext cx="2708909" cy="20557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86"/>
              </a:lnSpc>
            </a:pPr>
            <a:r>
              <a:rPr lang="en-US" sz="2791" spc="83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 System Design and Configuration (3 days)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6440941" y="7202549"/>
            <a:ext cx="2401819" cy="20557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86"/>
              </a:lnSpc>
            </a:pPr>
            <a:r>
              <a:rPr lang="en-US" sz="2791" spc="83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 Development and Integration (0 days) 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9445241" y="7202549"/>
            <a:ext cx="2401819" cy="10128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86"/>
              </a:lnSpc>
            </a:pPr>
            <a:r>
              <a:rPr lang="en-US" sz="2791" spc="83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 Testing (1 days)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12449541" y="7202549"/>
            <a:ext cx="2401819" cy="15342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86"/>
              </a:lnSpc>
            </a:pPr>
            <a:r>
              <a:rPr lang="en-US" sz="2791" spc="83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 Training and Go-Live (2 days)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15453841" y="7202549"/>
            <a:ext cx="2401819" cy="15342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86"/>
              </a:lnSpc>
            </a:pPr>
            <a:r>
              <a:rPr lang="en-US" sz="2791" spc="83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Go-Live and Support (1 days)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427228" y="798476"/>
            <a:ext cx="17338488" cy="10418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16"/>
              </a:lnSpc>
            </a:pPr>
            <a:r>
              <a:rPr lang="en-US" sz="3600" b="1" spc="107">
                <a:solidFill>
                  <a:srgbClr val="0345E4"/>
                </a:solidFill>
                <a:latin typeface="Aileron Bold"/>
                <a:ea typeface="Aileron Bold"/>
                <a:cs typeface="Aileron Bold"/>
                <a:sym typeface="Aileron Bold"/>
              </a:rPr>
              <a:t>IMPLEMENTATION PLAN OVERVIEW </a:t>
            </a:r>
          </a:p>
          <a:p>
            <a:pPr marL="0" lvl="0" indent="0" algn="l">
              <a:lnSpc>
                <a:spcPts val="3537"/>
              </a:lnSpc>
              <a:spcBef>
                <a:spcPct val="0"/>
              </a:spcBef>
            </a:pPr>
            <a:r>
              <a:rPr lang="en-US" sz="2700" b="1" spc="81">
                <a:solidFill>
                  <a:srgbClr val="191919"/>
                </a:solidFill>
                <a:latin typeface="Aileron Bold"/>
                <a:ea typeface="Aileron Bold"/>
                <a:cs typeface="Aileron Bold"/>
                <a:sym typeface="Aileron Bold"/>
              </a:rPr>
              <a:t>(TIMELINE START DATE: SEPTEMBER 09, 2024 END DATE: SEPTEMBER 19, 2024) </a:t>
            </a:r>
          </a:p>
        </p:txBody>
      </p:sp>
      <p:sp>
        <p:nvSpPr>
          <p:cNvPr id="52" name="Freeform 52"/>
          <p:cNvSpPr/>
          <p:nvPr/>
        </p:nvSpPr>
        <p:spPr>
          <a:xfrm>
            <a:off x="0" y="0"/>
            <a:ext cx="1924707" cy="571796"/>
          </a:xfrm>
          <a:custGeom>
            <a:avLst/>
            <a:gdLst/>
            <a:ahLst/>
            <a:cxnLst/>
            <a:rect l="l" t="t" r="r" b="b"/>
            <a:pathLst>
              <a:path w="1924707" h="571796">
                <a:moveTo>
                  <a:pt x="0" y="0"/>
                </a:moveTo>
                <a:lnTo>
                  <a:pt x="1924707" y="0"/>
                </a:lnTo>
                <a:lnTo>
                  <a:pt x="1924707" y="571796"/>
                </a:lnTo>
                <a:lnTo>
                  <a:pt x="0" y="5717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5920703" cy="10287000"/>
            <a:chOff x="0" y="0"/>
            <a:chExt cx="1559362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559362" cy="2709333"/>
            </a:xfrm>
            <a:custGeom>
              <a:avLst/>
              <a:gdLst/>
              <a:ahLst/>
              <a:cxnLst/>
              <a:rect l="l" t="t" r="r" b="b"/>
              <a:pathLst>
                <a:path w="1559362" h="2709333">
                  <a:moveTo>
                    <a:pt x="0" y="0"/>
                  </a:moveTo>
                  <a:lnTo>
                    <a:pt x="1559362" y="0"/>
                  </a:lnTo>
                  <a:lnTo>
                    <a:pt x="155936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345E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559362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916626" y="1908721"/>
            <a:ext cx="1310100" cy="0"/>
          </a:xfrm>
          <a:prstGeom prst="line">
            <a:avLst/>
          </a:prstGeom>
          <a:ln w="952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 rot="5400000">
            <a:off x="5324660" y="9048119"/>
            <a:ext cx="596043" cy="596043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-107186" y="601739"/>
            <a:ext cx="6135076" cy="16592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799" b="1" spc="95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DEMO OVERVIEW</a:t>
            </a:r>
          </a:p>
          <a:p>
            <a:pPr algn="ctr">
              <a:lnSpc>
                <a:spcPts val="6719"/>
              </a:lnSpc>
            </a:pPr>
            <a:endParaRPr lang="en-US" sz="4799" b="1" spc="95">
              <a:solidFill>
                <a:srgbClr val="FFFFFF"/>
              </a:solidFill>
              <a:latin typeface="Garet Bold"/>
              <a:ea typeface="Garet Bold"/>
              <a:cs typeface="Garet Bold"/>
              <a:sym typeface="Garet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-396" y="3260875"/>
            <a:ext cx="5623077" cy="3387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7642" lvl="1" indent="-378821" algn="l">
              <a:lnSpc>
                <a:spcPts val="5439"/>
              </a:lnSpc>
              <a:buFont typeface="Arial"/>
              <a:buChar char="•"/>
            </a:pPr>
            <a:r>
              <a:rPr lang="en-US" sz="350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Live Demo of Oracle Order Management: </a:t>
            </a:r>
            <a:r>
              <a:rPr lang="en-US" sz="350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Tailored for the food distribution industry.</a:t>
            </a:r>
          </a:p>
          <a:p>
            <a:pPr marL="0" lvl="0" indent="0" algn="just">
              <a:lnSpc>
                <a:spcPts val="5439"/>
              </a:lnSpc>
            </a:pPr>
            <a:endParaRPr lang="en-US" sz="3509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aphicFrame>
        <p:nvGraphicFramePr>
          <p:cNvPr id="11" name="Table 11"/>
          <p:cNvGraphicFramePr>
            <a:graphicFrameLocks noGrp="1"/>
          </p:cNvGraphicFramePr>
          <p:nvPr/>
        </p:nvGraphicFramePr>
        <p:xfrm>
          <a:off x="6227679" y="90488"/>
          <a:ext cx="11691049" cy="10106024"/>
        </p:xfrm>
        <a:graphic>
          <a:graphicData uri="http://schemas.openxmlformats.org/drawingml/2006/table">
            <a:tbl>
              <a:tblPr/>
              <a:tblGrid>
                <a:gridCol w="38013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277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6195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260865">
                <a:tc>
                  <a:txBody>
                    <a:bodyPr/>
                    <a:lstStyle/>
                    <a:p>
                      <a:pPr algn="l">
                        <a:lnSpc>
                          <a:spcPts val="2859"/>
                        </a:lnSpc>
                        <a:defRPr/>
                      </a:pPr>
                      <a:r>
                        <a:rPr lang="en-US" sz="2199" b="1">
                          <a:solidFill>
                            <a:srgbClr val="000000"/>
                          </a:solidFill>
                          <a:latin typeface="Inter Bold"/>
                          <a:ea typeface="Inter Bold"/>
                          <a:cs typeface="Inter Bold"/>
                          <a:sym typeface="Inter Bold"/>
                        </a:rPr>
                        <a:t>Points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859"/>
                        </a:lnSpc>
                        <a:defRPr/>
                      </a:pPr>
                      <a:r>
                        <a:rPr lang="en-US" sz="2199" b="1">
                          <a:solidFill>
                            <a:srgbClr val="000000"/>
                          </a:solidFill>
                          <a:latin typeface="Inter Bold"/>
                          <a:ea typeface="Inter Bold"/>
                          <a:cs typeface="Inter Bold"/>
                          <a:sym typeface="Inter Bold"/>
                        </a:rPr>
                        <a:t>Before Oracle OMS Implementation  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859"/>
                        </a:lnSpc>
                        <a:defRPr/>
                      </a:pPr>
                      <a:r>
                        <a:rPr lang="en-US" sz="2199" b="1">
                          <a:solidFill>
                            <a:srgbClr val="000000"/>
                          </a:solidFill>
                          <a:latin typeface="Inter Bold"/>
                          <a:ea typeface="Inter Bold"/>
                          <a:cs typeface="Inter Bold"/>
                          <a:sym typeface="Inter Bold"/>
                        </a:rPr>
                        <a:t>After OMS Implementation  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60865">
                <a:tc>
                  <a:txBody>
                    <a:bodyPr/>
                    <a:lstStyle/>
                    <a:p>
                      <a:pPr algn="l">
                        <a:lnSpc>
                          <a:spcPts val="2859"/>
                        </a:lnSpc>
                        <a:defRPr/>
                      </a:pPr>
                      <a:r>
                        <a:rPr lang="en-US" sz="2199" b="1">
                          <a:solidFill>
                            <a:srgbClr val="000000"/>
                          </a:solidFill>
                          <a:latin typeface="Inter Bold"/>
                          <a:ea typeface="Inter Bold"/>
                          <a:cs typeface="Inter Bold"/>
                          <a:sym typeface="Inter Bold"/>
                        </a:rPr>
                        <a:t>Customer Places an Order  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859"/>
                        </a:lnSpc>
                        <a:defRPr/>
                      </a:pPr>
                      <a:r>
                        <a:rPr lang="en-US" sz="2199" b="1">
                          <a:solidFill>
                            <a:srgbClr val="000000"/>
                          </a:solidFill>
                          <a:latin typeface="Inter Bold"/>
                          <a:ea typeface="Inter Bold"/>
                          <a:cs typeface="Inter Bold"/>
                          <a:sym typeface="Inter Bold"/>
                        </a:rPr>
                        <a:t>Manually via phone or email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859"/>
                        </a:lnSpc>
                        <a:defRPr/>
                      </a:pPr>
                      <a:r>
                        <a:rPr lang="en-US" sz="2199" b="1">
                          <a:solidFill>
                            <a:srgbClr val="000000"/>
                          </a:solidFill>
                          <a:latin typeface="Inter Bold"/>
                          <a:ea typeface="Inter Bold"/>
                          <a:cs typeface="Inter Bold"/>
                          <a:sym typeface="Inter Bold"/>
                        </a:rPr>
                        <a:t>Through an integrated system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23841">
                <a:tc>
                  <a:txBody>
                    <a:bodyPr/>
                    <a:lstStyle/>
                    <a:p>
                      <a:pPr algn="l">
                        <a:lnSpc>
                          <a:spcPts val="2859"/>
                        </a:lnSpc>
                        <a:defRPr/>
                      </a:pPr>
                      <a:r>
                        <a:rPr lang="en-US" sz="2199" b="1">
                          <a:solidFill>
                            <a:srgbClr val="000000"/>
                          </a:solidFill>
                          <a:latin typeface="Inter Bold"/>
                          <a:ea typeface="Inter Bold"/>
                          <a:cs typeface="Inter Bold"/>
                          <a:sym typeface="Inter Bold"/>
                        </a:rPr>
                        <a:t>Order Verification 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859"/>
                        </a:lnSpc>
                        <a:defRPr/>
                      </a:pPr>
                      <a:r>
                        <a:rPr lang="en-US" sz="2199" b="1">
                          <a:solidFill>
                            <a:srgbClr val="000000"/>
                          </a:solidFill>
                          <a:latin typeface="Inter Bold"/>
                          <a:ea typeface="Inter Bold"/>
                          <a:cs typeface="Inter Bold"/>
                          <a:sym typeface="Inter Bold"/>
                        </a:rPr>
                        <a:t>Sales team checks inventory manually, often outdated 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859"/>
                        </a:lnSpc>
                        <a:defRPr/>
                      </a:pPr>
                      <a:r>
                        <a:rPr lang="en-US" sz="2199" b="1">
                          <a:solidFill>
                            <a:srgbClr val="000000"/>
                          </a:solidFill>
                          <a:latin typeface="Inter Bold"/>
                          <a:ea typeface="Inter Bold"/>
                          <a:cs typeface="Inter Bold"/>
                          <a:sym typeface="Inter Bold"/>
                        </a:rPr>
                        <a:t>Real-time inventory data across multiple warehouses 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49794">
                <a:tc>
                  <a:txBody>
                    <a:bodyPr/>
                    <a:lstStyle/>
                    <a:p>
                      <a:pPr algn="l">
                        <a:lnSpc>
                          <a:spcPts val="2859"/>
                        </a:lnSpc>
                        <a:defRPr/>
                      </a:pPr>
                      <a:r>
                        <a:rPr lang="en-US" sz="2199" b="1">
                          <a:solidFill>
                            <a:srgbClr val="000000"/>
                          </a:solidFill>
                          <a:latin typeface="Inter Bold"/>
                          <a:ea typeface="Inter Bold"/>
                          <a:cs typeface="Inter Bold"/>
                          <a:sym typeface="Inter Bold"/>
                        </a:rPr>
                        <a:t>Order Fulfillment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859"/>
                        </a:lnSpc>
                        <a:defRPr/>
                      </a:pPr>
                      <a:r>
                        <a:rPr lang="en-US" sz="2199" b="1">
                          <a:solidFill>
                            <a:srgbClr val="000000"/>
                          </a:solidFill>
                          <a:latin typeface="Inter Bold"/>
                          <a:ea typeface="Inter Bold"/>
                          <a:cs typeface="Inter Bold"/>
                          <a:sym typeface="Inter Bold"/>
                        </a:rPr>
                        <a:t>Warehouse picks items manually, increasing human errors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859"/>
                        </a:lnSpc>
                        <a:defRPr/>
                      </a:pPr>
                      <a:r>
                        <a:rPr lang="en-US" sz="2199" b="1">
                          <a:solidFill>
                            <a:srgbClr val="000000"/>
                          </a:solidFill>
                          <a:latin typeface="Inter Bold"/>
                          <a:ea typeface="Inter Bold"/>
                          <a:cs typeface="Inter Bold"/>
                          <a:sym typeface="Inter Bold"/>
                        </a:rPr>
                        <a:t>Automatically generated picking lists; barcode scanning reduces errors  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23841">
                <a:tc>
                  <a:txBody>
                    <a:bodyPr/>
                    <a:lstStyle/>
                    <a:p>
                      <a:pPr algn="l">
                        <a:lnSpc>
                          <a:spcPts val="2859"/>
                        </a:lnSpc>
                        <a:defRPr/>
                      </a:pPr>
                      <a:r>
                        <a:rPr lang="en-US" sz="2199" b="1">
                          <a:solidFill>
                            <a:srgbClr val="000000"/>
                          </a:solidFill>
                          <a:latin typeface="Inter Bold"/>
                          <a:ea typeface="Inter Bold"/>
                          <a:cs typeface="Inter Bold"/>
                          <a:sym typeface="Inter Bold"/>
                        </a:rPr>
                        <a:t>Delivery and Shipment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859"/>
                        </a:lnSpc>
                        <a:defRPr/>
                      </a:pPr>
                      <a:r>
                        <a:rPr lang="en-US" sz="2199" b="1">
                          <a:solidFill>
                            <a:srgbClr val="000000"/>
                          </a:solidFill>
                          <a:latin typeface="Inter Bold"/>
                          <a:ea typeface="Inter Bold"/>
                          <a:cs typeface="Inter Bold"/>
                          <a:sym typeface="Inter Bold"/>
                        </a:rPr>
                        <a:t>Manually scheduled, leading to delays 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859"/>
                        </a:lnSpc>
                        <a:defRPr/>
                      </a:pPr>
                      <a:r>
                        <a:rPr lang="en-US" sz="2199" b="1">
                          <a:solidFill>
                            <a:srgbClr val="000000"/>
                          </a:solidFill>
                          <a:latin typeface="Inter Bold"/>
                          <a:ea typeface="Inter Bold"/>
                          <a:cs typeface="Inter Bold"/>
                          <a:sym typeface="Inter Bold"/>
                        </a:rPr>
                        <a:t>Integrated logistics with optimized delivery routes 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86818">
                <a:tc>
                  <a:txBody>
                    <a:bodyPr/>
                    <a:lstStyle/>
                    <a:p>
                      <a:pPr algn="l">
                        <a:lnSpc>
                          <a:spcPts val="2859"/>
                        </a:lnSpc>
                        <a:defRPr/>
                      </a:pPr>
                      <a:r>
                        <a:rPr lang="en-US" sz="2199" b="1">
                          <a:solidFill>
                            <a:srgbClr val="000000"/>
                          </a:solidFill>
                          <a:latin typeface="Inter Bold"/>
                          <a:ea typeface="Inter Bold"/>
                          <a:cs typeface="Inter Bold"/>
                          <a:sym typeface="Inter Bold"/>
                        </a:rPr>
                        <a:t>Inventory Updates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859"/>
                        </a:lnSpc>
                        <a:defRPr/>
                      </a:pPr>
                      <a:r>
                        <a:rPr lang="en-US" sz="2199" b="1">
                          <a:solidFill>
                            <a:srgbClr val="000000"/>
                          </a:solidFill>
                          <a:latin typeface="Inter Bold"/>
                          <a:ea typeface="Inter Bold"/>
                          <a:cs typeface="Inter Bold"/>
                          <a:sym typeface="Inter Bold"/>
                        </a:rPr>
                        <a:t>Manually updated after orders are processed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859"/>
                        </a:lnSpc>
                        <a:defRPr/>
                      </a:pPr>
                      <a:r>
                        <a:rPr lang="en-US" sz="2199" b="1">
                          <a:solidFill>
                            <a:srgbClr val="000000"/>
                          </a:solidFill>
                          <a:latin typeface="Inter Bold"/>
                          <a:ea typeface="Inter Bold"/>
                          <a:cs typeface="Inter Bold"/>
                          <a:sym typeface="Inter Bold"/>
                        </a:rPr>
                        <a:t>Real-time inventory visibility and automatic stock replenishment  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2" name="Freeform 12"/>
          <p:cNvSpPr/>
          <p:nvPr/>
        </p:nvSpPr>
        <p:spPr>
          <a:xfrm>
            <a:off x="0" y="0"/>
            <a:ext cx="1924707" cy="571796"/>
          </a:xfrm>
          <a:custGeom>
            <a:avLst/>
            <a:gdLst/>
            <a:ahLst/>
            <a:cxnLst/>
            <a:rect l="l" t="t" r="r" b="b"/>
            <a:pathLst>
              <a:path w="1924707" h="571796">
                <a:moveTo>
                  <a:pt x="0" y="0"/>
                </a:moveTo>
                <a:lnTo>
                  <a:pt x="1924707" y="0"/>
                </a:lnTo>
                <a:lnTo>
                  <a:pt x="1924707" y="571796"/>
                </a:lnTo>
                <a:lnTo>
                  <a:pt x="0" y="5717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64253" y="81516"/>
            <a:ext cx="15559494" cy="10205484"/>
          </a:xfrm>
          <a:custGeom>
            <a:avLst/>
            <a:gdLst/>
            <a:ahLst/>
            <a:cxnLst/>
            <a:rect l="l" t="t" r="r" b="b"/>
            <a:pathLst>
              <a:path w="15559494" h="10205484">
                <a:moveTo>
                  <a:pt x="0" y="0"/>
                </a:moveTo>
                <a:lnTo>
                  <a:pt x="15559494" y="0"/>
                </a:lnTo>
                <a:lnTo>
                  <a:pt x="15559494" y="10205484"/>
                </a:lnTo>
                <a:lnTo>
                  <a:pt x="0" y="102054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754" b="-375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0" y="0"/>
            <a:ext cx="1924707" cy="571796"/>
          </a:xfrm>
          <a:custGeom>
            <a:avLst/>
            <a:gdLst/>
            <a:ahLst/>
            <a:cxnLst/>
            <a:rect l="l" t="t" r="r" b="b"/>
            <a:pathLst>
              <a:path w="1924707" h="571796">
                <a:moveTo>
                  <a:pt x="0" y="0"/>
                </a:moveTo>
                <a:lnTo>
                  <a:pt x="1924707" y="0"/>
                </a:lnTo>
                <a:lnTo>
                  <a:pt x="1924707" y="571796"/>
                </a:lnTo>
                <a:lnTo>
                  <a:pt x="0" y="57179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668429" y="777466"/>
            <a:ext cx="10951142" cy="5878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16"/>
              </a:lnSpc>
              <a:spcBef>
                <a:spcPct val="0"/>
              </a:spcBef>
            </a:pPr>
            <a:r>
              <a:rPr lang="en-US" sz="3600" b="1" spc="107">
                <a:solidFill>
                  <a:srgbClr val="191919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ORDER CREATION PROCESS</a:t>
            </a:r>
          </a:p>
        </p:txBody>
      </p:sp>
      <p:sp>
        <p:nvSpPr>
          <p:cNvPr id="3" name="Freeform 3"/>
          <p:cNvSpPr/>
          <p:nvPr/>
        </p:nvSpPr>
        <p:spPr>
          <a:xfrm>
            <a:off x="2086732" y="4825855"/>
            <a:ext cx="2453911" cy="1226955"/>
          </a:xfrm>
          <a:custGeom>
            <a:avLst/>
            <a:gdLst/>
            <a:ahLst/>
            <a:cxnLst/>
            <a:rect l="l" t="t" r="r" b="b"/>
            <a:pathLst>
              <a:path w="2453911" h="1226955">
                <a:moveTo>
                  <a:pt x="0" y="0"/>
                </a:moveTo>
                <a:lnTo>
                  <a:pt x="2453911" y="0"/>
                </a:lnTo>
                <a:lnTo>
                  <a:pt x="2453911" y="1226955"/>
                </a:lnTo>
                <a:lnTo>
                  <a:pt x="0" y="12269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-10800000">
            <a:off x="4434180" y="6042961"/>
            <a:ext cx="2453911" cy="1226955"/>
          </a:xfrm>
          <a:custGeom>
            <a:avLst/>
            <a:gdLst/>
            <a:ahLst/>
            <a:cxnLst/>
            <a:rect l="l" t="t" r="r" b="b"/>
            <a:pathLst>
              <a:path w="2453911" h="1226955">
                <a:moveTo>
                  <a:pt x="0" y="0"/>
                </a:moveTo>
                <a:lnTo>
                  <a:pt x="2453910" y="0"/>
                </a:lnTo>
                <a:lnTo>
                  <a:pt x="2453910" y="1226955"/>
                </a:lnTo>
                <a:lnTo>
                  <a:pt x="0" y="12269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6753836" y="4825855"/>
            <a:ext cx="2463760" cy="1231880"/>
          </a:xfrm>
          <a:custGeom>
            <a:avLst/>
            <a:gdLst/>
            <a:ahLst/>
            <a:cxnLst/>
            <a:rect l="l" t="t" r="r" b="b"/>
            <a:pathLst>
              <a:path w="2463760" h="1231880">
                <a:moveTo>
                  <a:pt x="0" y="0"/>
                </a:moveTo>
                <a:lnTo>
                  <a:pt x="2463760" y="0"/>
                </a:lnTo>
                <a:lnTo>
                  <a:pt x="2463760" y="1231880"/>
                </a:lnTo>
                <a:lnTo>
                  <a:pt x="0" y="123188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-10800000">
            <a:off x="9092646" y="6047886"/>
            <a:ext cx="2453911" cy="1226955"/>
          </a:xfrm>
          <a:custGeom>
            <a:avLst/>
            <a:gdLst/>
            <a:ahLst/>
            <a:cxnLst/>
            <a:rect l="l" t="t" r="r" b="b"/>
            <a:pathLst>
              <a:path w="2453911" h="1226955">
                <a:moveTo>
                  <a:pt x="0" y="0"/>
                </a:moveTo>
                <a:lnTo>
                  <a:pt x="2453911" y="0"/>
                </a:lnTo>
                <a:lnTo>
                  <a:pt x="2453911" y="1226955"/>
                </a:lnTo>
                <a:lnTo>
                  <a:pt x="0" y="122695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1413234" y="4830780"/>
            <a:ext cx="2453911" cy="1226955"/>
          </a:xfrm>
          <a:custGeom>
            <a:avLst/>
            <a:gdLst/>
            <a:ahLst/>
            <a:cxnLst/>
            <a:rect l="l" t="t" r="r" b="b"/>
            <a:pathLst>
              <a:path w="2453911" h="1226955">
                <a:moveTo>
                  <a:pt x="0" y="0"/>
                </a:moveTo>
                <a:lnTo>
                  <a:pt x="2453911" y="0"/>
                </a:lnTo>
                <a:lnTo>
                  <a:pt x="2453911" y="1226955"/>
                </a:lnTo>
                <a:lnTo>
                  <a:pt x="0" y="122695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rot="-10800000">
            <a:off x="13747357" y="6047886"/>
            <a:ext cx="2453911" cy="1226955"/>
          </a:xfrm>
          <a:custGeom>
            <a:avLst/>
            <a:gdLst/>
            <a:ahLst/>
            <a:cxnLst/>
            <a:rect l="l" t="t" r="r" b="b"/>
            <a:pathLst>
              <a:path w="2453911" h="1226955">
                <a:moveTo>
                  <a:pt x="0" y="0"/>
                </a:moveTo>
                <a:lnTo>
                  <a:pt x="2453911" y="0"/>
                </a:lnTo>
                <a:lnTo>
                  <a:pt x="2453911" y="1226955"/>
                </a:lnTo>
                <a:lnTo>
                  <a:pt x="0" y="122695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=""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1637675" y="8037890"/>
            <a:ext cx="3352025" cy="1514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2000" spc="60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Create Three Customer (Test Customer Export EUR. Test Customer Export USD, and Test Customer Local)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781476" y="7510604"/>
            <a:ext cx="3064424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499"/>
              </a:lnSpc>
            </a:pPr>
            <a:r>
              <a:rPr lang="en-US" sz="2499" b="1" spc="97">
                <a:solidFill>
                  <a:srgbClr val="191919"/>
                </a:solidFill>
                <a:latin typeface="Aileron Bold"/>
                <a:ea typeface="Aileron Bold"/>
                <a:cs typeface="Aileron Bold"/>
                <a:sym typeface="Aileron Bold"/>
              </a:rPr>
              <a:t>Step 1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416393" y="8056705"/>
            <a:ext cx="3101987" cy="371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2000" spc="60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Create New Orde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416393" y="7510604"/>
            <a:ext cx="3101987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499"/>
              </a:lnSpc>
            </a:pPr>
            <a:r>
              <a:rPr lang="en-US" sz="2499" b="1" spc="97">
                <a:solidFill>
                  <a:srgbClr val="191919"/>
                </a:solidFill>
                <a:latin typeface="Aileron Bold"/>
                <a:ea typeface="Aileron Bold"/>
                <a:cs typeface="Aileron Bold"/>
                <a:sym typeface="Aileron Bold"/>
              </a:rPr>
              <a:t>Step 3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162897" y="8056705"/>
            <a:ext cx="3071595" cy="1133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2000" spc="60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Input order details (product name, quantity, delivery preferences).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1088875" y="7510604"/>
            <a:ext cx="3071595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499"/>
              </a:lnSpc>
            </a:pPr>
            <a:r>
              <a:rPr lang="en-US" sz="2499" b="1" spc="97">
                <a:solidFill>
                  <a:srgbClr val="191919"/>
                </a:solidFill>
                <a:latin typeface="Aileron Bold"/>
                <a:ea typeface="Aileron Bold"/>
                <a:cs typeface="Aileron Bold"/>
                <a:sym typeface="Aileron Bold"/>
              </a:rPr>
              <a:t>Step 5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132630" y="3406630"/>
            <a:ext cx="3064768" cy="371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2000" spc="60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Create Price List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132630" y="2827119"/>
            <a:ext cx="3064768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499"/>
              </a:lnSpc>
            </a:pPr>
            <a:r>
              <a:rPr lang="en-US" sz="2499" b="1" spc="97">
                <a:solidFill>
                  <a:srgbClr val="191919"/>
                </a:solidFill>
                <a:latin typeface="Aileron Bold"/>
                <a:ea typeface="Aileron Bold"/>
                <a:cs typeface="Aileron Bold"/>
                <a:sym typeface="Aileron Bold"/>
              </a:rPr>
              <a:t>Step 2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704679" y="3406630"/>
            <a:ext cx="3222210" cy="1133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2000" spc="60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Enter customer information (name, contact details, address).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8821517" y="2827119"/>
            <a:ext cx="2988534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499"/>
              </a:lnSpc>
            </a:pPr>
            <a:r>
              <a:rPr lang="en-US" sz="2499" b="1" spc="97">
                <a:solidFill>
                  <a:srgbClr val="191919"/>
                </a:solidFill>
                <a:latin typeface="Aileron Bold"/>
                <a:ea typeface="Aileron Bold"/>
                <a:cs typeface="Aileron Bold"/>
                <a:sym typeface="Aileron Bold"/>
              </a:rPr>
              <a:t>Step 4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3675753" y="3435563"/>
            <a:ext cx="2525514" cy="752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2000" spc="60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 Confirm and save the order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3434170" y="2827119"/>
            <a:ext cx="3064768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499"/>
              </a:lnSpc>
            </a:pPr>
            <a:r>
              <a:rPr lang="en-US" sz="2499" b="1" spc="97">
                <a:solidFill>
                  <a:srgbClr val="191919"/>
                </a:solidFill>
                <a:latin typeface="Aileron Bold"/>
                <a:ea typeface="Aileron Bold"/>
                <a:cs typeface="Aileron Bold"/>
                <a:sym typeface="Aileron Bold"/>
              </a:rPr>
              <a:t>Step 6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2445812" y="5189860"/>
            <a:ext cx="1735751" cy="1735751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352425" cap="sq">
              <a:solidFill>
                <a:srgbClr val="7CD4D2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49"/>
                </a:lnSpc>
              </a:pPr>
              <a:r>
                <a:rPr lang="en-US" sz="2499" b="1">
                  <a:solidFill>
                    <a:srgbClr val="191919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01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4797139" y="5143500"/>
            <a:ext cx="1735751" cy="1735751"/>
            <a:chOff x="0" y="0"/>
            <a:chExt cx="812800" cy="8128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352425" cap="sq">
              <a:solidFill>
                <a:srgbClr val="4AB1B4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49"/>
                </a:lnSpc>
              </a:pPr>
              <a:r>
                <a:rPr lang="en-US" sz="2499" b="1">
                  <a:solidFill>
                    <a:srgbClr val="191919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02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7099512" y="5189860"/>
            <a:ext cx="1735751" cy="1735751"/>
            <a:chOff x="0" y="0"/>
            <a:chExt cx="812800" cy="8128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352425" cap="sq">
              <a:solidFill>
                <a:srgbClr val="37C9E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49"/>
                </a:lnSpc>
              </a:pPr>
              <a:r>
                <a:rPr lang="en-US" sz="2499" b="1">
                  <a:solidFill>
                    <a:srgbClr val="191919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03</a:t>
              </a:r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9427146" y="5143500"/>
            <a:ext cx="1735751" cy="1735751"/>
            <a:chOff x="0" y="0"/>
            <a:chExt cx="812800" cy="81280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352425" cap="sq">
              <a:solidFill>
                <a:srgbClr val="2C92D5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49"/>
                </a:lnSpc>
              </a:pPr>
              <a:r>
                <a:rPr lang="en-US" sz="2499" b="1">
                  <a:solidFill>
                    <a:srgbClr val="191919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04</a:t>
              </a:r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11756797" y="5321155"/>
            <a:ext cx="1735751" cy="1735751"/>
            <a:chOff x="0" y="0"/>
            <a:chExt cx="812800" cy="812800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352425" cap="sq">
              <a:solidFill>
                <a:srgbClr val="13538A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49"/>
                </a:lnSpc>
              </a:pPr>
              <a:r>
                <a:rPr lang="en-US" sz="2499" b="1">
                  <a:solidFill>
                    <a:srgbClr val="191919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05</a:t>
              </a:r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14076695" y="5143500"/>
            <a:ext cx="1735751" cy="1735751"/>
            <a:chOff x="0" y="0"/>
            <a:chExt cx="812800" cy="812800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352425" cap="sq">
              <a:solidFill>
                <a:srgbClr val="191919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TextBox 38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49"/>
                </a:lnSpc>
              </a:pPr>
              <a:r>
                <a:rPr lang="en-US" sz="2499" b="1">
                  <a:solidFill>
                    <a:srgbClr val="191919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06</a:t>
              </a:r>
            </a:p>
          </p:txBody>
        </p:sp>
      </p:grpSp>
      <p:sp>
        <p:nvSpPr>
          <p:cNvPr id="39" name="TextBox 39"/>
          <p:cNvSpPr txBox="1"/>
          <p:nvPr/>
        </p:nvSpPr>
        <p:spPr>
          <a:xfrm>
            <a:off x="3742025" y="1472537"/>
            <a:ext cx="10951142" cy="3068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489"/>
              </a:lnSpc>
              <a:spcBef>
                <a:spcPct val="0"/>
              </a:spcBef>
            </a:pPr>
            <a:r>
              <a:rPr lang="en-US" sz="1900" b="1" spc="57">
                <a:solidFill>
                  <a:srgbClr val="0345E4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STEP-BY-STEP PROCESS FOR CREATING AN ORDER</a:t>
            </a:r>
          </a:p>
        </p:txBody>
      </p:sp>
      <p:sp>
        <p:nvSpPr>
          <p:cNvPr id="40" name="Freeform 40"/>
          <p:cNvSpPr/>
          <p:nvPr/>
        </p:nvSpPr>
        <p:spPr>
          <a:xfrm>
            <a:off x="0" y="0"/>
            <a:ext cx="1924707" cy="571796"/>
          </a:xfrm>
          <a:custGeom>
            <a:avLst/>
            <a:gdLst/>
            <a:ahLst/>
            <a:cxnLst/>
            <a:rect l="l" t="t" r="r" b="b"/>
            <a:pathLst>
              <a:path w="1924707" h="571796">
                <a:moveTo>
                  <a:pt x="0" y="0"/>
                </a:moveTo>
                <a:lnTo>
                  <a:pt x="1924707" y="0"/>
                </a:lnTo>
                <a:lnTo>
                  <a:pt x="1924707" y="571796"/>
                </a:lnTo>
                <a:lnTo>
                  <a:pt x="0" y="571796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889</Words>
  <Application>Microsoft Office PowerPoint</Application>
  <PresentationFormat>Custom</PresentationFormat>
  <Paragraphs>174</Paragraphs>
  <Slides>40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52" baseType="lpstr">
      <vt:lpstr>Open Sans</vt:lpstr>
      <vt:lpstr>Open Sans Bold</vt:lpstr>
      <vt:lpstr>Aileron Bold</vt:lpstr>
      <vt:lpstr>Arial</vt:lpstr>
      <vt:lpstr>Aileron Ultra-Bold</vt:lpstr>
      <vt:lpstr>Inter Bold</vt:lpstr>
      <vt:lpstr>Inter</vt:lpstr>
      <vt:lpstr>Calibri</vt:lpstr>
      <vt:lpstr>Aileron</vt:lpstr>
      <vt:lpstr>Garet Bold</vt:lpstr>
      <vt:lpstr>Garet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White Blue Simple Modern Business Proposal Pitch Deck Presentation Design</dc:title>
  <dc:creator>Salma</dc:creator>
  <cp:lastModifiedBy>Salma</cp:lastModifiedBy>
  <cp:revision>8</cp:revision>
  <dcterms:created xsi:type="dcterms:W3CDTF">2006-08-16T00:00:00Z</dcterms:created>
  <dcterms:modified xsi:type="dcterms:W3CDTF">2024-09-19T16:24:58Z</dcterms:modified>
  <dc:identifier>DAGRIbTpGfg</dc:identifier>
</cp:coreProperties>
</file>